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315" r:id="rId3"/>
    <p:sldId id="316" r:id="rId4"/>
    <p:sldId id="321" r:id="rId5"/>
    <p:sldId id="317" r:id="rId6"/>
    <p:sldId id="318" r:id="rId7"/>
    <p:sldId id="310" r:id="rId8"/>
    <p:sldId id="320" r:id="rId9"/>
    <p:sldId id="313" r:id="rId10"/>
    <p:sldId id="322" r:id="rId11"/>
    <p:sldId id="323" r:id="rId12"/>
    <p:sldId id="324" r:id="rId13"/>
  </p:sldIdLst>
  <p:sldSz cx="12192000" cy="6858000"/>
  <p:notesSz cx="6742113" cy="987266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BFEBD3"/>
    <a:srgbClr val="00B050"/>
    <a:srgbClr val="0000FF"/>
    <a:srgbClr val="E6EEF9"/>
    <a:srgbClr val="B17ED8"/>
    <a:srgbClr val="77933C"/>
    <a:srgbClr val="953735"/>
    <a:srgbClr val="558ED5"/>
    <a:srgbClr val="000000"/>
    <a:srgbClr val="10253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350" autoAdjust="0"/>
    <p:restoredTop sz="99879" autoAdjust="0"/>
  </p:normalViewPr>
  <p:slideViewPr>
    <p:cSldViewPr snapToGrid="0">
      <p:cViewPr>
        <p:scale>
          <a:sx n="50" d="100"/>
          <a:sy n="50" d="100"/>
        </p:scale>
        <p:origin x="-2664" y="-15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9525" y="0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6DCE750-DAC5-4016-94BB-4A4048E661B9}" type="datetimeFigureOut">
              <a:rPr lang="ru-RU"/>
              <a:pPr>
                <a:defRPr/>
              </a:pPr>
              <a:t>26.08.2020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22963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4688" y="4751388"/>
            <a:ext cx="5392737" cy="38877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9525" y="9377363"/>
            <a:ext cx="2921000" cy="4953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  <a:cs typeface="+mn-cs"/>
              </a:defRPr>
            </a:lvl1pPr>
          </a:lstStyle>
          <a:p>
            <a:pPr>
              <a:defRPr/>
            </a:pPr>
            <a:fld id="{5C866BE7-D598-4809-9E87-47E943F22275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0A9FE2B-3032-48CB-9C58-C2B5D9257262}" type="slidenum">
              <a:rPr lang="ru-RU" altLang="ru-RU" smtClean="0">
                <a:cs typeface="Arial" charset="0"/>
              </a:rPr>
              <a:pPr/>
              <a:t>7</a:t>
            </a:fld>
            <a:endParaRPr lang="ru-RU" altLang="ru-RU" dirty="0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0A9FE2B-3032-48CB-9C58-C2B5D9257262}" type="slidenum">
              <a:rPr lang="ru-RU" altLang="ru-RU" smtClean="0">
                <a:cs typeface="Arial" charset="0"/>
              </a:rPr>
              <a:pPr/>
              <a:t>8</a:t>
            </a:fld>
            <a:endParaRPr lang="ru-RU" altLang="ru-RU" dirty="0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3596F-16E1-43FE-A6A8-829EE6098F07}" type="datetimeFigureOut">
              <a:rPr lang="ru-RU"/>
              <a:pPr>
                <a:defRPr/>
              </a:pPr>
              <a:t>26.08.2020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AD51C-3E64-4981-BBF5-737D71501E3B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85FB5-CC2A-40FE-B63B-56A623DDE063}" type="datetimeFigureOut">
              <a:rPr lang="ru-RU"/>
              <a:pPr>
                <a:defRPr/>
              </a:pPr>
              <a:t>26.08.2020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9E11B6-4B56-4954-A4BB-5A49B96E9C57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C00AB-CF19-4E0A-84E3-8398A0747F8E}" type="datetimeFigureOut">
              <a:rPr lang="ru-RU"/>
              <a:pPr>
                <a:defRPr/>
              </a:pPr>
              <a:t>26.08.2020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9B97E-FA81-4AB0-8AC9-A3BBBE3AA58C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EE115-69B9-489B-9D79-08E51A2451EF}" type="datetimeFigureOut">
              <a:rPr lang="ru-RU"/>
              <a:pPr>
                <a:defRPr/>
              </a:pPr>
              <a:t>26.08.2020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E2E87D-A979-4FAD-9062-EFBBD01DDF8D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E90A9-9DA5-4835-9EFA-6A154DDC04F6}" type="datetimeFigureOut">
              <a:rPr lang="ru-RU"/>
              <a:pPr>
                <a:defRPr/>
              </a:pPr>
              <a:t>26.08.2020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308130-1604-4E90-9758-00028012BA0E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57913E-C762-41CE-B380-709579E4CA10}" type="datetimeFigureOut">
              <a:rPr lang="ru-RU"/>
              <a:pPr>
                <a:defRPr/>
              </a:pPr>
              <a:t>26.08.2020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F2D6A-B28B-4F3A-972D-D1260AB753CB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4059B-83A1-45F0-82E8-01D67D55A20E}" type="datetimeFigureOut">
              <a:rPr lang="ru-RU"/>
              <a:pPr>
                <a:defRPr/>
              </a:pPr>
              <a:t>26.08.2020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D71A7-FD0B-4F3B-961A-7579B8BDE85B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064C0-570E-4558-AA85-E2CE9ED8CBEB}" type="datetimeFigureOut">
              <a:rPr lang="ru-RU"/>
              <a:pPr>
                <a:defRPr/>
              </a:pPr>
              <a:t>26.08.2020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1B0C7-F925-45D8-879E-9F898FD72D75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DFCFB-EBEE-499B-87DF-00997F6FE18E}" type="datetimeFigureOut">
              <a:rPr lang="ru-RU"/>
              <a:pPr>
                <a:defRPr/>
              </a:pPr>
              <a:t>26.08.2020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46A96-10AA-44DC-804B-9D8D8BF7D7C1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432952-20F0-48B3-9E8A-6A3B6FCCD040}" type="datetimeFigureOut">
              <a:rPr lang="ru-RU"/>
              <a:pPr>
                <a:defRPr/>
              </a:pPr>
              <a:t>26.08.2020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81855-497E-4E22-8646-EFB637777464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5134F-4653-4588-A134-245682CB3BD4}" type="datetimeFigureOut">
              <a:rPr lang="ru-RU"/>
              <a:pPr>
                <a:defRPr/>
              </a:pPr>
              <a:t>26.08.2020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5977F-DDE3-4690-8FAC-A31BEA38D013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5D9665D-A0D5-4AB6-911F-B9E47A2894CA}" type="datetimeFigureOut">
              <a:rPr lang="ru-RU"/>
              <a:pPr>
                <a:defRPr/>
              </a:pPr>
              <a:t>26.08.2020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  <a:cs typeface="+mn-cs"/>
              </a:defRPr>
            </a:lvl1pPr>
          </a:lstStyle>
          <a:p>
            <a:pPr>
              <a:defRPr/>
            </a:pPr>
            <a:fld id="{21DC9783-F69E-4ED9-BE29-D32C898D3A5A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hyperlink" Target="https://&#1089;&#1090;&#1086;&#1087;&#1082;&#1086;&#1088;&#1086;&#1085;&#1072;&#1074;&#1080;&#1088;&#1091;&#1089;.&#1088;&#1092;/info/docs/" TargetMode="External"/><Relationship Id="rId7" Type="http://schemas.openxmlformats.org/officeDocument/2006/relationships/image" Target="../media/image6.png"/><Relationship Id="rId2" Type="http://schemas.openxmlformats.org/officeDocument/2006/relationships/hyperlink" Target="https://www.rospotrebnadzor.ru/about/info/news_time/news_details.php?ELEMENT_ID=13566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2.png"/><Relationship Id="rId4" Type="http://schemas.openxmlformats.org/officeDocument/2006/relationships/hyperlink" Target="https://covid19.rosminzdrav.ru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9575" y="2959100"/>
            <a:ext cx="11658600" cy="1244600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 дополнительных мерах, направленных на предупреждение распространения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COVID-19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 образовательных организациях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(в дополнение к материалам совещания от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13 и 20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августа 2020г.)</a:t>
            </a:r>
          </a:p>
        </p:txBody>
      </p:sp>
      <p:sp>
        <p:nvSpPr>
          <p:cNvPr id="2051" name="Заголовок 1"/>
          <p:cNvSpPr txBox="1">
            <a:spLocks/>
          </p:cNvSpPr>
          <p:nvPr/>
        </p:nvSpPr>
        <p:spPr bwMode="auto">
          <a:xfrm>
            <a:off x="1382713" y="785813"/>
            <a:ext cx="9142412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2000" dirty="0">
                <a:solidFill>
                  <a:srgbClr val="002060"/>
                </a:solidFill>
                <a:latin typeface="Calibri" pitchFamily="34" charset="0"/>
              </a:rPr>
              <a:t>КОМИТЕТ ОБРАЗОВАНИЯ, НАУКИ И МОЛОДЕЖНОЙ ПОЛИТИКИ </a:t>
            </a:r>
          </a:p>
          <a:p>
            <a:pPr algn="ctr"/>
            <a:r>
              <a:rPr lang="ru-RU" altLang="ru-RU" sz="2000" dirty="0">
                <a:solidFill>
                  <a:srgbClr val="002060"/>
                </a:solidFill>
                <a:latin typeface="Calibri" pitchFamily="34" charset="0"/>
              </a:rPr>
              <a:t>ВОЛГОГРАДСКОЙ ОБЛАСТИ</a:t>
            </a:r>
            <a:endParaRPr lang="ru-RU" altLang="ru-RU" sz="2000" dirty="0">
              <a:solidFill>
                <a:srgbClr val="002060"/>
              </a:solidFill>
              <a:latin typeface="Arial Black" pitchFamily="34" charset="0"/>
            </a:endParaRPr>
          </a:p>
        </p:txBody>
      </p:sp>
      <p:pic>
        <p:nvPicPr>
          <p:cNvPr id="2052" name="Рисунок 5" descr="gerb_volgogradskoy_oblasti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24500" y="142875"/>
            <a:ext cx="714375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TextBox 3"/>
          <p:cNvSpPr txBox="1">
            <a:spLocks noChangeArrowheads="1"/>
          </p:cNvSpPr>
          <p:nvPr/>
        </p:nvSpPr>
        <p:spPr bwMode="auto">
          <a:xfrm>
            <a:off x="4899025" y="6164263"/>
            <a:ext cx="26701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ru-RU" dirty="0" smtClean="0">
                <a:solidFill>
                  <a:srgbClr val="002060"/>
                </a:solidFill>
              </a:rPr>
              <a:t>2</a:t>
            </a:r>
            <a:r>
              <a:rPr lang="ru-RU" altLang="ru-RU" dirty="0" smtClean="0">
                <a:solidFill>
                  <a:srgbClr val="002060"/>
                </a:solidFill>
              </a:rPr>
              <a:t>6</a:t>
            </a:r>
            <a:r>
              <a:rPr lang="en-US" altLang="ru-RU" dirty="0" smtClean="0">
                <a:solidFill>
                  <a:srgbClr val="002060"/>
                </a:solidFill>
              </a:rPr>
              <a:t> </a:t>
            </a:r>
            <a:r>
              <a:rPr lang="ru-RU" altLang="ru-RU" dirty="0" smtClean="0">
                <a:solidFill>
                  <a:srgbClr val="002060"/>
                </a:solidFill>
              </a:rPr>
              <a:t>августа 2020 г.</a:t>
            </a:r>
          </a:p>
          <a:p>
            <a:pPr algn="ctr"/>
            <a:r>
              <a:rPr lang="ru-RU" altLang="ru-RU" dirty="0" smtClean="0">
                <a:solidFill>
                  <a:srgbClr val="002060"/>
                </a:solidFill>
              </a:rPr>
              <a:t>ВОЛГОГРАД</a:t>
            </a:r>
            <a:endParaRPr lang="ru-RU" alt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Группа 16"/>
          <p:cNvGrpSpPr/>
          <p:nvPr/>
        </p:nvGrpSpPr>
        <p:grpSpPr>
          <a:xfrm>
            <a:off x="256674" y="637272"/>
            <a:ext cx="12192000" cy="733386"/>
            <a:chOff x="256674" y="541020"/>
            <a:chExt cx="12192000" cy="733386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674192" y="905074"/>
              <a:ext cx="100584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u="sng" dirty="0" smtClean="0">
                  <a:solidFill>
                    <a:srgbClr val="0000FF"/>
                  </a:solidFill>
                  <a:hlinkClick r:id="rId2"/>
                </a:rPr>
                <a:t>https://www.rospotrebnadzor.ru/about/info/news_time/news_details.php?ELEMENT_ID=13566</a:t>
              </a:r>
              <a:endParaRPr lang="en-US" u="sng" dirty="0">
                <a:solidFill>
                  <a:srgbClr val="0000FF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56674" y="541020"/>
              <a:ext cx="1219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err="1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Роспотребнадзор</a:t>
              </a:r>
              <a:endPara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256674" y="1606392"/>
            <a:ext cx="4550060" cy="733231"/>
            <a:chOff x="256674" y="1309744"/>
            <a:chExt cx="4550060" cy="733231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674192" y="1673643"/>
              <a:ext cx="413254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u="sng" dirty="0" smtClean="0">
                  <a:solidFill>
                    <a:srgbClr val="0000FF"/>
                  </a:solidFill>
                  <a:hlinkClick r:id="rId3"/>
                </a:rPr>
                <a:t>https://</a:t>
              </a:r>
              <a:r>
                <a:rPr lang="ru-RU" u="sng" dirty="0" err="1" smtClean="0">
                  <a:solidFill>
                    <a:srgbClr val="0000FF"/>
                  </a:solidFill>
                  <a:hlinkClick r:id="rId3"/>
                </a:rPr>
                <a:t>стопкоронавирус.рф</a:t>
              </a:r>
              <a:r>
                <a:rPr lang="ru-RU" u="sng" dirty="0" smtClean="0">
                  <a:solidFill>
                    <a:srgbClr val="0000FF"/>
                  </a:solidFill>
                  <a:hlinkClick r:id="rId3"/>
                </a:rPr>
                <a:t>/</a:t>
              </a:r>
              <a:r>
                <a:rPr lang="en-US" u="sng" dirty="0" smtClean="0">
                  <a:solidFill>
                    <a:srgbClr val="0000FF"/>
                  </a:solidFill>
                  <a:hlinkClick r:id="rId3"/>
                </a:rPr>
                <a:t>info/docs/</a:t>
              </a:r>
              <a:endParaRPr lang="ru-RU" u="sng" dirty="0">
                <a:solidFill>
                  <a:srgbClr val="0000FF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56674" y="1309744"/>
              <a:ext cx="24397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Стопкоронавирус.рф</a:t>
              </a:r>
              <a:endPara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256674" y="2697480"/>
            <a:ext cx="3726950" cy="734101"/>
            <a:chOff x="256674" y="2697480"/>
            <a:chExt cx="3726950" cy="734101"/>
          </a:xfrm>
        </p:grpSpPr>
        <p:sp>
          <p:nvSpPr>
            <p:cNvPr id="9" name="TextBox 8"/>
            <p:cNvSpPr txBox="1"/>
            <p:nvPr/>
          </p:nvSpPr>
          <p:spPr>
            <a:xfrm>
              <a:off x="256674" y="2697480"/>
              <a:ext cx="20722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Минздрав России</a:t>
              </a: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674192" y="3062249"/>
              <a:ext cx="330943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u="sng" dirty="0" smtClean="0">
                  <a:solidFill>
                    <a:srgbClr val="0000FF"/>
                  </a:solidFill>
                  <a:hlinkClick r:id="rId4"/>
                </a:rPr>
                <a:t>https://covid19.rosminzdrav.ru/</a:t>
              </a:r>
              <a:endParaRPr lang="ru-RU" u="sng" dirty="0">
                <a:solidFill>
                  <a:srgbClr val="0000FF"/>
                </a:solidFill>
              </a:endParaRPr>
            </a:p>
          </p:txBody>
        </p:sp>
      </p:grpSp>
      <p:sp>
        <p:nvSpPr>
          <p:cNvPr id="11" name="Правая фигурная скобка 10"/>
          <p:cNvSpPr/>
          <p:nvPr/>
        </p:nvSpPr>
        <p:spPr>
          <a:xfrm rot="5400000">
            <a:off x="5781132" y="-2033178"/>
            <a:ext cx="583615" cy="11857122"/>
          </a:xfrm>
          <a:prstGeom prst="rightBrace">
            <a:avLst/>
          </a:prstGeom>
          <a:solidFill>
            <a:srgbClr val="00B050">
              <a:alpha val="25098"/>
            </a:srgbClr>
          </a:solidFill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44378" y="6036477"/>
            <a:ext cx="11857122" cy="484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ru-RU" dirty="0" smtClean="0">
                <a:solidFill>
                  <a:srgbClr val="002060"/>
                </a:solidFill>
              </a:rPr>
              <a:t>Уроки основ безопасности жизнедеятельности, биологии, санитарные минутки, классные часы 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на тему противодействия распространению новой </a:t>
            </a:r>
            <a:r>
              <a:rPr lang="ru-RU" dirty="0" err="1" smtClean="0">
                <a:solidFill>
                  <a:srgbClr val="002060"/>
                </a:solidFill>
              </a:rPr>
              <a:t>коронавирусной</a:t>
            </a:r>
            <a:r>
              <a:rPr lang="ru-RU" dirty="0" smtClean="0">
                <a:solidFill>
                  <a:srgbClr val="002060"/>
                </a:solidFill>
              </a:rPr>
              <a:t> инфекции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4378" y="5109307"/>
            <a:ext cx="11857122" cy="484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ru-RU" dirty="0" smtClean="0">
                <a:solidFill>
                  <a:srgbClr val="002060"/>
                </a:solidFill>
              </a:rPr>
              <a:t>Постоянное информирование, разъяснительная работа с родителями и работниками 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по  противодействию распространению новой </a:t>
            </a:r>
            <a:r>
              <a:rPr lang="ru-RU" dirty="0" err="1" smtClean="0">
                <a:solidFill>
                  <a:srgbClr val="002060"/>
                </a:solidFill>
              </a:rPr>
              <a:t>коронавирусной</a:t>
            </a:r>
            <a:r>
              <a:rPr lang="ru-RU" dirty="0" smtClean="0">
                <a:solidFill>
                  <a:srgbClr val="002060"/>
                </a:solidFill>
              </a:rPr>
              <a:t> инфекции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5" name="object 4"/>
          <p:cNvSpPr>
            <a:spLocks noChangeArrowheads="1"/>
          </p:cNvSpPr>
          <p:nvPr/>
        </p:nvSpPr>
        <p:spPr bwMode="auto">
          <a:xfrm>
            <a:off x="0" y="0"/>
            <a:ext cx="12192000" cy="393700"/>
          </a:xfrm>
          <a:prstGeom prst="rect">
            <a:avLst/>
          </a:prstGeom>
          <a:blipFill dpi="0" rotWithShape="1">
            <a:blip r:embed="rId5" cstate="print">
              <a:lum bright="-12000"/>
            </a:blip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107000"/>
              </a:lnSpc>
              <a:defRPr/>
            </a:pPr>
            <a:endParaRPr lang="ru-RU" sz="15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12191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ПАМЯТКИ И РЕКОМЕНДАЦИИ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092828" y="2133934"/>
            <a:ext cx="1334016" cy="1469641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7" cstate="print">
            <a:clrChange>
              <a:clrFrom>
                <a:srgbClr val="FAF9FA"/>
              </a:clrFrom>
              <a:clrTo>
                <a:srgbClr val="FAF9FA">
                  <a:alpha val="0"/>
                </a:srgbClr>
              </a:clrTo>
            </a:clrChange>
          </a:blip>
          <a:srcRect l="10595" t="4918" r="10516" b="9438"/>
          <a:stretch/>
        </p:blipFill>
        <p:spPr>
          <a:xfrm>
            <a:off x="9562162" y="1606392"/>
            <a:ext cx="1383357" cy="122021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 rotWithShape="1">
          <a:blip r:embed="rId8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l="17488" r="14769"/>
          <a:stretch/>
        </p:blipFill>
        <p:spPr>
          <a:xfrm>
            <a:off x="10694324" y="436134"/>
            <a:ext cx="1497675" cy="1489715"/>
          </a:xfrm>
          <a:prstGeom prst="rect">
            <a:avLst/>
          </a:prstGeom>
        </p:spPr>
      </p:pic>
      <p:grpSp>
        <p:nvGrpSpPr>
          <p:cNvPr id="22" name="Группа 21"/>
          <p:cNvGrpSpPr/>
          <p:nvPr/>
        </p:nvGrpSpPr>
        <p:grpSpPr>
          <a:xfrm>
            <a:off x="144378" y="4072596"/>
            <a:ext cx="11810220" cy="595477"/>
            <a:chOff x="153180" y="4049591"/>
            <a:chExt cx="11810220" cy="595477"/>
          </a:xfrm>
        </p:grpSpPr>
        <p:sp>
          <p:nvSpPr>
            <p:cNvPr id="12" name="TextBox 11"/>
            <p:cNvSpPr txBox="1"/>
            <p:nvPr/>
          </p:nvSpPr>
          <p:spPr>
            <a:xfrm>
              <a:off x="153180" y="4275736"/>
              <a:ext cx="118102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>
                  <a:solidFill>
                    <a:srgbClr val="002060"/>
                  </a:solidFill>
                </a:rPr>
                <a:t>Урок здоровья о мерах противодействия распространению новой </a:t>
              </a:r>
              <a:r>
                <a:rPr lang="ru-RU" dirty="0" err="1" smtClean="0">
                  <a:solidFill>
                    <a:srgbClr val="002060"/>
                  </a:solidFill>
                </a:rPr>
                <a:t>коронавирусной</a:t>
              </a:r>
              <a:r>
                <a:rPr lang="ru-RU" dirty="0" smtClean="0">
                  <a:solidFill>
                    <a:srgbClr val="002060"/>
                  </a:solidFill>
                </a:rPr>
                <a:t> инфекции</a:t>
              </a:r>
              <a:endParaRPr lang="ru-RU" dirty="0">
                <a:solidFill>
                  <a:srgbClr val="002060"/>
                </a:solidFill>
              </a:endParaRP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153180" y="4049591"/>
              <a:ext cx="1181022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02 сентября 2020 года</a:t>
              </a:r>
              <a:endPara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215900" y="1157371"/>
            <a:ext cx="4919980" cy="5416865"/>
          </a:xfrm>
          <a:prstGeom prst="rect">
            <a:avLst/>
          </a:prstGeom>
          <a:solidFill>
            <a:srgbClr val="00B05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177897" y="3192807"/>
            <a:ext cx="2004483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700" dirty="0" smtClean="0">
                <a:solidFill>
                  <a:srgbClr val="002060"/>
                </a:solidFill>
              </a:rPr>
              <a:t>СОТРУДНИКИ</a:t>
            </a:r>
            <a:endParaRPr lang="ru-RU" sz="1700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77897" y="2101006"/>
            <a:ext cx="2004483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700" dirty="0" smtClean="0">
                <a:solidFill>
                  <a:srgbClr val="002060"/>
                </a:solidFill>
              </a:rPr>
              <a:t>ОБУЧАЮЩИЕСЯ</a:t>
            </a:r>
            <a:endParaRPr lang="ru-RU" sz="1700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95578" y="5083184"/>
            <a:ext cx="4340302" cy="86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70000"/>
              </a:lnSpc>
              <a:spcBef>
                <a:spcPts val="1200"/>
              </a:spcBef>
              <a:spcAft>
                <a:spcPts val="1200"/>
              </a:spcAft>
            </a:pPr>
            <a:r>
              <a:rPr lang="ru-RU" dirty="0">
                <a:solidFill>
                  <a:srgbClr val="002060"/>
                </a:solidFill>
              </a:rPr>
              <a:t>о</a:t>
            </a:r>
            <a:r>
              <a:rPr lang="ru-RU" dirty="0" smtClean="0">
                <a:solidFill>
                  <a:srgbClr val="002060"/>
                </a:solidFill>
              </a:rPr>
              <a:t>тстранять от работы/обучения 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при выявлении малейших признаков заболевания/плохого самочувствия 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в течение дня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7" name="Правая фигурная скобка 16"/>
          <p:cNvSpPr/>
          <p:nvPr/>
        </p:nvSpPr>
        <p:spPr>
          <a:xfrm>
            <a:off x="5008728" y="1140131"/>
            <a:ext cx="338339" cy="5434105"/>
          </a:xfrm>
          <a:prstGeom prst="rightBrace">
            <a:avLst>
              <a:gd name="adj1" fmla="val 8333"/>
              <a:gd name="adj2" fmla="val 90203"/>
            </a:avLst>
          </a:prstGeom>
          <a:solidFill>
            <a:srgbClr val="BFEBD3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object 4"/>
          <p:cNvSpPr>
            <a:spLocks noChangeArrowheads="1"/>
          </p:cNvSpPr>
          <p:nvPr/>
        </p:nvSpPr>
        <p:spPr bwMode="auto">
          <a:xfrm>
            <a:off x="0" y="0"/>
            <a:ext cx="12192000" cy="393700"/>
          </a:xfrm>
          <a:prstGeom prst="rect">
            <a:avLst/>
          </a:prstGeom>
          <a:blipFill dpi="0" rotWithShape="1">
            <a:blip r:embed="rId2" cstate="print">
              <a:lum bright="-12000"/>
            </a:blip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107000"/>
              </a:lnSpc>
              <a:defRPr/>
            </a:pPr>
            <a:endParaRPr lang="ru-RU" sz="15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2223"/>
            <a:ext cx="12192000" cy="405923"/>
          </a:xfrm>
        </p:spPr>
        <p:txBody>
          <a:bodyPr/>
          <a:lstStyle/>
          <a:p>
            <a:r>
              <a:rPr lang="ru-RU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КОНТРОЛЬ ЗДОРОВЬЯ</a:t>
            </a:r>
            <a:endParaRPr lang="ru-RU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215900" y="482292"/>
            <a:ext cx="4919980" cy="657839"/>
            <a:chOff x="215900" y="747000"/>
            <a:chExt cx="4919980" cy="657839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215900" y="811212"/>
              <a:ext cx="4919980" cy="54665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ru-RU"/>
            </a:p>
          </p:txBody>
        </p:sp>
        <p:sp>
          <p:nvSpPr>
            <p:cNvPr id="3" name="Прямоугольник 2"/>
            <p:cNvSpPr/>
            <p:nvPr/>
          </p:nvSpPr>
          <p:spPr>
            <a:xfrm>
              <a:off x="215900" y="1035507"/>
              <a:ext cx="491998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ЖЕСТКИЙ </a:t>
              </a:r>
              <a:r>
                <a:rPr lang="ru-RU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УТРЕННИЙ ФИЛЬТР</a:t>
              </a: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215900" y="747000"/>
              <a:ext cx="491998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КОНТРОЛЬ:</a:t>
              </a:r>
            </a:p>
          </p:txBody>
        </p:sp>
      </p:grpSp>
      <p:pic>
        <p:nvPicPr>
          <p:cNvPr id="2050" name="Picture 2" descr="Проверяется символ флажок | Бесплатно значок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5900" y="1905610"/>
            <a:ext cx="579679" cy="579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775836" y="1856382"/>
            <a:ext cx="4494196" cy="6781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70000"/>
              </a:lnSpc>
              <a:spcBef>
                <a:spcPts val="1200"/>
              </a:spcBef>
              <a:spcAft>
                <a:spcPts val="1200"/>
              </a:spcAft>
            </a:pPr>
            <a:r>
              <a:rPr lang="ru-RU" dirty="0">
                <a:solidFill>
                  <a:srgbClr val="002060"/>
                </a:solidFill>
              </a:rPr>
              <a:t>не допускать к работе/обучению 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при </a:t>
            </a:r>
            <a:r>
              <a:rPr lang="ru-RU" dirty="0">
                <a:solidFill>
                  <a:srgbClr val="002060"/>
                </a:solidFill>
              </a:rPr>
              <a:t>малейших признаках заболевания</a:t>
            </a:r>
            <a:r>
              <a:rPr lang="ru-RU" dirty="0" smtClean="0">
                <a:solidFill>
                  <a:srgbClr val="002060"/>
                </a:solidFill>
              </a:rPr>
              <a:t>/ плохого </a:t>
            </a:r>
            <a:r>
              <a:rPr lang="ru-RU" dirty="0">
                <a:solidFill>
                  <a:srgbClr val="002060"/>
                </a:solidFill>
              </a:rPr>
              <a:t>самочувствия;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95579" y="3379705"/>
            <a:ext cx="4340302" cy="8720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70000"/>
              </a:lnSpc>
              <a:spcBef>
                <a:spcPts val="1200"/>
              </a:spcBef>
              <a:spcAft>
                <a:spcPts val="1200"/>
              </a:spcAft>
            </a:pPr>
            <a:r>
              <a:rPr lang="ru-RU" dirty="0" smtClean="0">
                <a:solidFill>
                  <a:srgbClr val="002060"/>
                </a:solidFill>
              </a:rPr>
              <a:t>не </a:t>
            </a:r>
            <a:r>
              <a:rPr lang="ru-RU" dirty="0">
                <a:solidFill>
                  <a:srgbClr val="002060"/>
                </a:solidFill>
              </a:rPr>
              <a:t>допускать к работе/обучению 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без медицинской справки о состоянии здоровья после пропуска работы/занятий;</a:t>
            </a:r>
          </a:p>
        </p:txBody>
      </p:sp>
      <p:pic>
        <p:nvPicPr>
          <p:cNvPr id="25" name="Picture 2" descr="Проверяется символ флажок | Бесплатно значок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5900" y="3525883"/>
            <a:ext cx="579679" cy="579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Проверяется символ флажок | Бесплатно значок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5900" y="5221548"/>
            <a:ext cx="579679" cy="579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24" name="Группа 23"/>
          <p:cNvGrpSpPr/>
          <p:nvPr/>
        </p:nvGrpSpPr>
        <p:grpSpPr>
          <a:xfrm>
            <a:off x="7182382" y="546504"/>
            <a:ext cx="4919980" cy="3947572"/>
            <a:chOff x="7182382" y="546504"/>
            <a:chExt cx="4919980" cy="3947572"/>
          </a:xfrm>
        </p:grpSpPr>
        <p:grpSp>
          <p:nvGrpSpPr>
            <p:cNvPr id="20" name="Группа 19"/>
            <p:cNvGrpSpPr/>
            <p:nvPr/>
          </p:nvGrpSpPr>
          <p:grpSpPr>
            <a:xfrm>
              <a:off x="7182382" y="546504"/>
              <a:ext cx="4919980" cy="546655"/>
              <a:chOff x="215900" y="811212"/>
              <a:chExt cx="4919980" cy="546655"/>
            </a:xfrm>
          </p:grpSpPr>
          <p:sp>
            <p:nvSpPr>
              <p:cNvPr id="21" name="Прямоугольник 20"/>
              <p:cNvSpPr/>
              <p:nvPr/>
            </p:nvSpPr>
            <p:spPr>
              <a:xfrm>
                <a:off x="215900" y="811212"/>
                <a:ext cx="4919980" cy="546655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ru-RU"/>
              </a:p>
            </p:txBody>
          </p:sp>
          <p:sp>
            <p:nvSpPr>
              <p:cNvPr id="23" name="Прямоугольник 22"/>
              <p:cNvSpPr/>
              <p:nvPr/>
            </p:nvSpPr>
            <p:spPr>
              <a:xfrm>
                <a:off x="215900" y="901919"/>
                <a:ext cx="491998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САМОКОНТРОЛЬ</a:t>
                </a:r>
                <a:r>
                  <a:rPr lang="ru-RU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</a:t>
                </a:r>
              </a:p>
            </p:txBody>
          </p:sp>
        </p:grpSp>
        <p:sp>
          <p:nvSpPr>
            <p:cNvPr id="27" name="Прямоугольник 26"/>
            <p:cNvSpPr/>
            <p:nvPr/>
          </p:nvSpPr>
          <p:spPr>
            <a:xfrm>
              <a:off x="7182382" y="1157371"/>
              <a:ext cx="4919980" cy="3336705"/>
            </a:xfrm>
            <a:prstGeom prst="rect">
              <a:avLst/>
            </a:prstGeom>
            <a:solidFill>
              <a:srgbClr val="FFFF00">
                <a:alpha val="2509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2" name="Группа 31"/>
          <p:cNvGrpSpPr/>
          <p:nvPr/>
        </p:nvGrpSpPr>
        <p:grpSpPr>
          <a:xfrm>
            <a:off x="7182382" y="4536529"/>
            <a:ext cx="4919980" cy="2157531"/>
            <a:chOff x="7182382" y="4536529"/>
            <a:chExt cx="4919980" cy="2157531"/>
          </a:xfrm>
        </p:grpSpPr>
        <p:grpSp>
          <p:nvGrpSpPr>
            <p:cNvPr id="28" name="Группа 27"/>
            <p:cNvGrpSpPr/>
            <p:nvPr/>
          </p:nvGrpSpPr>
          <p:grpSpPr>
            <a:xfrm>
              <a:off x="7182382" y="4536529"/>
              <a:ext cx="4919980" cy="546655"/>
              <a:chOff x="215900" y="811212"/>
              <a:chExt cx="4919980" cy="546655"/>
            </a:xfrm>
          </p:grpSpPr>
          <p:sp>
            <p:nvSpPr>
              <p:cNvPr id="29" name="Прямоугольник 28"/>
              <p:cNvSpPr/>
              <p:nvPr/>
            </p:nvSpPr>
            <p:spPr>
              <a:xfrm>
                <a:off x="215900" y="811212"/>
                <a:ext cx="4919980" cy="546655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ru-RU"/>
              </a:p>
            </p:txBody>
          </p:sp>
          <p:sp>
            <p:nvSpPr>
              <p:cNvPr id="30" name="Прямоугольник 29"/>
              <p:cNvSpPr/>
              <p:nvPr/>
            </p:nvSpPr>
            <p:spPr>
              <a:xfrm>
                <a:off x="215900" y="901919"/>
                <a:ext cx="491998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САМОКОНТРОЛЬ</a:t>
                </a:r>
                <a:r>
                  <a:rPr lang="ru-RU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</a:t>
                </a:r>
              </a:p>
            </p:txBody>
          </p:sp>
        </p:grpSp>
        <p:sp>
          <p:nvSpPr>
            <p:cNvPr id="31" name="Прямоугольник 30"/>
            <p:cNvSpPr/>
            <p:nvPr/>
          </p:nvSpPr>
          <p:spPr>
            <a:xfrm>
              <a:off x="7182382" y="5125638"/>
              <a:ext cx="4919980" cy="1568422"/>
            </a:xfrm>
            <a:prstGeom prst="rect">
              <a:avLst/>
            </a:prstGeom>
            <a:solidFill>
              <a:srgbClr val="00B0F0">
                <a:alpha val="2509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3" name="Прямоугольник 32"/>
          <p:cNvSpPr/>
          <p:nvPr/>
        </p:nvSpPr>
        <p:spPr>
          <a:xfrm>
            <a:off x="7956644" y="1576640"/>
            <a:ext cx="4145719" cy="4842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70000"/>
              </a:lnSpc>
            </a:pP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если я плохо себя чувствую, </a:t>
            </a:r>
          </a:p>
          <a:p>
            <a:pPr>
              <a:lnSpc>
                <a:spcPct val="70000"/>
              </a:lnSpc>
            </a:pP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 не иду на занятия/работу</a:t>
            </a:r>
            <a:endParaRPr lang="ru-RU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7956644" y="2317973"/>
            <a:ext cx="4235355" cy="2862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70000"/>
              </a:lnSpc>
            </a:pP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 обращаюсь к врачу;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7956644" y="2857899"/>
            <a:ext cx="4039737" cy="4842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70000"/>
              </a:lnSpc>
            </a:pP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 не пользуюсь чужими вещами (ручки, карандаши, учебники и т.д.);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7956644" y="3599232"/>
            <a:ext cx="4145718" cy="2862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70000"/>
              </a:lnSpc>
            </a:pP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 постоянно мою/обрабатываю руки;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7985753" y="5805327"/>
            <a:ext cx="3492623" cy="29033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70000"/>
              </a:lnSpc>
            </a:pP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 ношу маску/защитный экран </a:t>
            </a:r>
          </a:p>
        </p:txBody>
      </p:sp>
      <p:pic>
        <p:nvPicPr>
          <p:cNvPr id="39" name="Picture 2" descr="Проверяется символ флажок | Бесплатно значок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03549" y="1524995"/>
            <a:ext cx="579679" cy="579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2" descr="Проверяется символ флажок | Бесплатно значок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03549" y="2168247"/>
            <a:ext cx="579679" cy="579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" descr="Проверяется символ флажок | Бесплатно значок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03549" y="2809861"/>
            <a:ext cx="579679" cy="579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" descr="Проверяется символ флажок | Бесплатно значок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03549" y="3441012"/>
            <a:ext cx="579679" cy="579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Правая фигурная скобка 42"/>
          <p:cNvSpPr/>
          <p:nvPr/>
        </p:nvSpPr>
        <p:spPr>
          <a:xfrm>
            <a:off x="5008728" y="1140132"/>
            <a:ext cx="338339" cy="5434104"/>
          </a:xfrm>
          <a:prstGeom prst="rightBrace">
            <a:avLst>
              <a:gd name="adj1" fmla="val 8333"/>
              <a:gd name="adj2" fmla="val 28354"/>
            </a:avLst>
          </a:prstGeom>
          <a:solidFill>
            <a:srgbClr val="BFEBD3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5" name="Google Shape;164;p14"/>
          <p:cNvPicPr preferRelativeResize="0"/>
          <p:nvPr/>
        </p:nvPicPr>
        <p:blipFill rotWithShape="1">
          <a:blip r:embed="rId4" cstate="print">
            <a:alphaModFix/>
          </a:blip>
          <a:srcRect l="31845" t="2232" r="31548" b="59709"/>
          <a:stretch/>
        </p:blipFill>
        <p:spPr>
          <a:xfrm>
            <a:off x="5871436" y="1419758"/>
            <a:ext cx="680603" cy="681011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Google Shape;112;p14"/>
          <p:cNvPicPr preferRelativeResize="0"/>
          <p:nvPr/>
        </p:nvPicPr>
        <p:blipFill rotWithShape="1">
          <a:blip r:embed="rId5" cstate="print">
            <a:alphaModFix/>
          </a:blip>
          <a:srcRect/>
          <a:stretch/>
        </p:blipFill>
        <p:spPr>
          <a:xfrm>
            <a:off x="5887938" y="2551385"/>
            <a:ext cx="672039" cy="676387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TextBox 46"/>
          <p:cNvSpPr txBox="1"/>
          <p:nvPr/>
        </p:nvSpPr>
        <p:spPr>
          <a:xfrm>
            <a:off x="5177897" y="6149564"/>
            <a:ext cx="2004483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700" dirty="0" smtClean="0">
                <a:solidFill>
                  <a:srgbClr val="002060"/>
                </a:solidFill>
              </a:rPr>
              <a:t>СОТРУДНИКИ</a:t>
            </a:r>
            <a:endParaRPr lang="ru-RU" sz="1700" dirty="0">
              <a:solidFill>
                <a:srgbClr val="002060"/>
              </a:solidFill>
            </a:endParaRPr>
          </a:p>
        </p:txBody>
      </p:sp>
      <p:pic>
        <p:nvPicPr>
          <p:cNvPr id="48" name="Google Shape;112;p14"/>
          <p:cNvPicPr preferRelativeResize="0"/>
          <p:nvPr/>
        </p:nvPicPr>
        <p:blipFill rotWithShape="1">
          <a:blip r:embed="rId5" cstate="print">
            <a:alphaModFix/>
          </a:blip>
          <a:srcRect/>
          <a:stretch/>
        </p:blipFill>
        <p:spPr>
          <a:xfrm>
            <a:off x="5887938" y="5508142"/>
            <a:ext cx="672039" cy="676387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Picture 2" descr="Проверяется символ флажок | Бесплатно значок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03549" y="5654678"/>
            <a:ext cx="579679" cy="579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Прямоугольник 37"/>
          <p:cNvSpPr/>
          <p:nvPr/>
        </p:nvSpPr>
        <p:spPr>
          <a:xfrm>
            <a:off x="4693373" y="1157372"/>
            <a:ext cx="7343952" cy="3553514"/>
          </a:xfrm>
          <a:prstGeom prst="rect">
            <a:avLst/>
          </a:prstGeom>
          <a:solidFill>
            <a:srgbClr val="00B0F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67347" y="1157372"/>
            <a:ext cx="4389413" cy="3553514"/>
          </a:xfrm>
          <a:prstGeom prst="rect">
            <a:avLst/>
          </a:prstGeom>
          <a:solidFill>
            <a:srgbClr val="00B05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745349" y="1486083"/>
            <a:ext cx="3239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ГРАФИК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739316" y="2473752"/>
            <a:ext cx="23283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прихода в школу </a:t>
            </a:r>
            <a:endParaRPr lang="ru-RU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1498" y="1981904"/>
            <a:ext cx="417956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</a:rPr>
              <a:t>в учебном  кабинете;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</a:rPr>
              <a:t>на этаже;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</a:rPr>
              <a:t>блоке школьного здания;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</a:rPr>
              <a:t>отдельном школьном здании;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06944" y="3123905"/>
            <a:ext cx="1706879" cy="612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ru-RU" sz="1600" dirty="0" smtClean="0">
                <a:solidFill>
                  <a:srgbClr val="002060"/>
                </a:solidFill>
              </a:rPr>
              <a:t>дети не должны смешиваться </a:t>
            </a:r>
          </a:p>
          <a:p>
            <a:pPr algn="ctr">
              <a:lnSpc>
                <a:spcPct val="70000"/>
              </a:lnSpc>
            </a:pPr>
            <a:r>
              <a:rPr lang="ru-RU" sz="1600" dirty="0" smtClean="0">
                <a:solidFill>
                  <a:srgbClr val="002060"/>
                </a:solidFill>
              </a:rPr>
              <a:t>на переменах</a:t>
            </a: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829800" y="2926080"/>
            <a:ext cx="17068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9324889" y="2962579"/>
            <a:ext cx="2668180" cy="93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70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rgbClr val="002060"/>
                </a:solidFill>
              </a:rPr>
              <a:t>определенное место приема пищи класса</a:t>
            </a:r>
          </a:p>
          <a:p>
            <a:pPr>
              <a:lnSpc>
                <a:spcPct val="70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rgbClr val="002060"/>
                </a:solidFill>
              </a:rPr>
              <a:t>классы питаются на  расстоянии друг от друга</a:t>
            </a: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52268" y="3118115"/>
            <a:ext cx="2643609" cy="612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ru-RU" sz="1600" dirty="0" smtClean="0">
                <a:solidFill>
                  <a:srgbClr val="002060"/>
                </a:solidFill>
              </a:rPr>
              <a:t>вход осуществляется</a:t>
            </a:r>
          </a:p>
          <a:p>
            <a:pPr algn="ctr">
              <a:lnSpc>
                <a:spcPct val="70000"/>
              </a:lnSpc>
            </a:pPr>
            <a:r>
              <a:rPr lang="ru-RU" sz="1600" dirty="0" smtClean="0">
                <a:solidFill>
                  <a:srgbClr val="002060"/>
                </a:solidFill>
              </a:rPr>
              <a:t> через разные входные группы</a:t>
            </a: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076450" y="5283623"/>
            <a:ext cx="9715500" cy="873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70000"/>
              </a:lnSpc>
            </a:pP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 выявлении заболевания – по решению Роспотребнадзора карантинные мероприятия в отношении класса/классов </a:t>
            </a:r>
            <a:b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или организации в целом</a:t>
            </a:r>
            <a:endParaRPr lang="ru-RU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object 4"/>
          <p:cNvSpPr>
            <a:spLocks noChangeArrowheads="1"/>
          </p:cNvSpPr>
          <p:nvPr/>
        </p:nvSpPr>
        <p:spPr bwMode="auto">
          <a:xfrm>
            <a:off x="0" y="0"/>
            <a:ext cx="12192000" cy="393700"/>
          </a:xfrm>
          <a:prstGeom prst="rect">
            <a:avLst/>
          </a:prstGeom>
          <a:blipFill dpi="0" rotWithShape="1">
            <a:blip r:embed="rId2" cstate="print">
              <a:lum bright="-12000"/>
            </a:blip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107000"/>
              </a:lnSpc>
              <a:defRPr/>
            </a:pPr>
            <a:endParaRPr lang="ru-RU" sz="15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35560"/>
            <a:ext cx="12192000" cy="464820"/>
          </a:xfrm>
        </p:spPr>
        <p:txBody>
          <a:bodyPr/>
          <a:lstStyle/>
          <a:p>
            <a:r>
              <a:rPr lang="ru-RU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ОРГАНИЗАЦИОННЫЕ МЕРОПРИЯТИЯ</a:t>
            </a:r>
            <a:endParaRPr lang="ru-RU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3" name="Группа 32"/>
          <p:cNvGrpSpPr/>
          <p:nvPr/>
        </p:nvGrpSpPr>
        <p:grpSpPr>
          <a:xfrm>
            <a:off x="150125" y="546504"/>
            <a:ext cx="11887200" cy="546655"/>
            <a:chOff x="215900" y="811212"/>
            <a:chExt cx="4919980" cy="546655"/>
          </a:xfrm>
        </p:grpSpPr>
        <p:sp>
          <p:nvSpPr>
            <p:cNvPr id="34" name="Прямоугольник 33"/>
            <p:cNvSpPr/>
            <p:nvPr/>
          </p:nvSpPr>
          <p:spPr>
            <a:xfrm>
              <a:off x="215900" y="811212"/>
              <a:ext cx="4919980" cy="54665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ru-RU"/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215900" y="912408"/>
              <a:ext cx="491998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разобщение обучающихся</a:t>
              </a:r>
              <a:endPara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37" name="Прямоугольник 36"/>
          <p:cNvSpPr/>
          <p:nvPr/>
        </p:nvSpPr>
        <p:spPr>
          <a:xfrm>
            <a:off x="150125" y="1207935"/>
            <a:ext cx="44066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локализация классов:</a:t>
            </a:r>
            <a:endParaRPr lang="ru-RU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722954" y="1392601"/>
            <a:ext cx="3240000" cy="540000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4739315" y="2474522"/>
            <a:ext cx="2656562" cy="1774731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7506944" y="2474522"/>
            <a:ext cx="1706878" cy="1774731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9324889" y="2474522"/>
            <a:ext cx="2668180" cy="1774731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TextBox 44"/>
          <p:cNvSpPr txBox="1"/>
          <p:nvPr/>
        </p:nvSpPr>
        <p:spPr>
          <a:xfrm>
            <a:off x="7178764" y="2473752"/>
            <a:ext cx="23283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перемен</a:t>
            </a:r>
            <a:endParaRPr lang="ru-RU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9666995" y="2473752"/>
            <a:ext cx="23283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питания</a:t>
            </a:r>
            <a:endParaRPr lang="ru-RU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2" name="Соединительная линия уступом 11"/>
          <p:cNvCxnSpPr>
            <a:stCxn id="3" idx="2"/>
            <a:endCxn id="45" idx="0"/>
          </p:cNvCxnSpPr>
          <p:nvPr/>
        </p:nvCxnSpPr>
        <p:spPr>
          <a:xfrm rot="16200000" flipH="1">
            <a:off x="8072379" y="2203175"/>
            <a:ext cx="541151" cy="1"/>
          </a:xfrm>
          <a:prstGeom prst="bentConnector3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Соединительная линия уступом 46"/>
          <p:cNvCxnSpPr>
            <a:stCxn id="3" idx="2"/>
            <a:endCxn id="39" idx="0"/>
          </p:cNvCxnSpPr>
          <p:nvPr/>
        </p:nvCxnSpPr>
        <p:spPr>
          <a:xfrm rot="5400000">
            <a:off x="6934315" y="1065882"/>
            <a:ext cx="541921" cy="2275358"/>
          </a:xfrm>
          <a:prstGeom prst="bentConnector3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Соединительная линия уступом 47"/>
          <p:cNvCxnSpPr>
            <a:stCxn id="3" idx="2"/>
            <a:endCxn id="46" idx="0"/>
          </p:cNvCxnSpPr>
          <p:nvPr/>
        </p:nvCxnSpPr>
        <p:spPr>
          <a:xfrm rot="16200000" flipH="1">
            <a:off x="9316495" y="959060"/>
            <a:ext cx="541151" cy="2488232"/>
          </a:xfrm>
          <a:prstGeom prst="bentConnector3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 descr="Восклицательный знак в круге | Бесплатно значок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1498" y="5011234"/>
            <a:ext cx="1418094" cy="1418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>
            <a:spLocks noChangeArrowheads="1"/>
          </p:cNvSpPr>
          <p:nvPr/>
        </p:nvSpPr>
        <p:spPr bwMode="auto">
          <a:xfrm>
            <a:off x="-25400" y="0"/>
            <a:ext cx="12192000" cy="393700"/>
          </a:xfrm>
          <a:prstGeom prst="rect">
            <a:avLst/>
          </a:prstGeom>
          <a:blipFill dpi="0" rotWithShape="1">
            <a:blip r:embed="rId2" cstate="print">
              <a:lum bright="-12000"/>
            </a:blip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107000"/>
              </a:lnSpc>
              <a:defRPr/>
            </a:pP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Нормативно-правовые документы </a:t>
            </a:r>
            <a:r>
              <a:rPr lang="ru-RU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 условиях распространения новой коронавирусной инфекции COVID-19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Выноска со стрелкой вверх 4"/>
          <p:cNvSpPr/>
          <p:nvPr/>
        </p:nvSpPr>
        <p:spPr>
          <a:xfrm>
            <a:off x="241300" y="533400"/>
            <a:ext cx="11696700" cy="1384299"/>
          </a:xfrm>
          <a:prstGeom prst="rect">
            <a:avLst/>
          </a:prstGeom>
          <a:solidFill>
            <a:srgbClr val="E6EEF9"/>
          </a:solidFill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lIns="128016" tIns="128016" rIns="128016" bIns="128016" spcCol="1270" anchor="ctr"/>
          <a:lstStyle/>
          <a:p>
            <a:pPr algn="just"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Постановление Главного государственного санитарного врача Российской Федерации от 30.06.2020 г. № 16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 утверждении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санитарно-эпидемиологических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правил СП 3.1/2.4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3598-20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"Санитарно-эпидемиологические требования к устройству, содержанию и организации работы образовательных организаций и других объектов социальной инфраструктуры для детей и молодежи в условиях распространения новой коронавирусной инфекции (COVID-19)"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(далее Постановление №16)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3" name="Прямоугольник 15"/>
          <p:cNvSpPr>
            <a:spLocks noChangeArrowheads="1"/>
          </p:cNvSpPr>
          <p:nvPr/>
        </p:nvSpPr>
        <p:spPr bwMode="auto">
          <a:xfrm>
            <a:off x="228600" y="2070100"/>
            <a:ext cx="11684000" cy="923925"/>
          </a:xfrm>
          <a:prstGeom prst="rect">
            <a:avLst/>
          </a:prstGeom>
          <a:solidFill>
            <a:srgbClr val="E6EEF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Федеральная служба по надзору в сфере защиты прав потребителей и благополучия человека от 08.05.2020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02-8900-2020-24 "Методические рекомендации по организации по организации работы образовательных организаций"; от 12 мая 2020 г. № 02/9060-2020-24 </a:t>
            </a:r>
          </a:p>
        </p:txBody>
      </p:sp>
      <p:sp>
        <p:nvSpPr>
          <p:cNvPr id="3085" name="Прямоугольник 17"/>
          <p:cNvSpPr>
            <a:spLocks noChangeArrowheads="1"/>
          </p:cNvSpPr>
          <p:nvPr/>
        </p:nvSpPr>
        <p:spPr bwMode="auto">
          <a:xfrm>
            <a:off x="241300" y="3200400"/>
            <a:ext cx="11664950" cy="923330"/>
          </a:xfrm>
          <a:prstGeom prst="rect">
            <a:avLst/>
          </a:prstGeom>
          <a:solidFill>
            <a:srgbClr val="E6EEF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Постановление Главного государственного санитарного врача Российской Федерации от 13.07.2020  № 20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"О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мероприятиях по профилактике гриппа и острых респираторных вирусных инфекций, в том числе новой коронавирусной инфекции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(COVID-19)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эпидемическом сезоне 2020-2021 годов"</a:t>
            </a:r>
          </a:p>
        </p:txBody>
      </p:sp>
      <p:sp>
        <p:nvSpPr>
          <p:cNvPr id="16" name="object 4"/>
          <p:cNvSpPr>
            <a:spLocks noChangeArrowheads="1"/>
          </p:cNvSpPr>
          <p:nvPr/>
        </p:nvSpPr>
        <p:spPr bwMode="auto">
          <a:xfrm>
            <a:off x="0" y="0"/>
            <a:ext cx="12192000" cy="393700"/>
          </a:xfrm>
          <a:prstGeom prst="rect">
            <a:avLst/>
          </a:prstGeom>
          <a:blipFill dpi="0" rotWithShape="1">
            <a:blip r:embed="rId2" cstate="print">
              <a:lum bright="-12000"/>
            </a:blip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107000"/>
              </a:lnSpc>
              <a:defRPr/>
            </a:pPr>
            <a:endParaRPr lang="ru-RU" sz="15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7"/>
          <p:cNvSpPr>
            <a:spLocks noChangeArrowheads="1"/>
          </p:cNvSpPr>
          <p:nvPr/>
        </p:nvSpPr>
        <p:spPr bwMode="auto">
          <a:xfrm>
            <a:off x="215900" y="4851400"/>
            <a:ext cx="11798300" cy="923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Внимание!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условиях распространения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COVID-19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санитарные правила применяются в дополнение к обязательным требованиям, установленным для Организаций  государственными санитарно-эпидемиологическими правилами и гигиеническими нормативами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Левая фигурная скобка 19"/>
          <p:cNvSpPr/>
          <p:nvPr/>
        </p:nvSpPr>
        <p:spPr>
          <a:xfrm rot="16200000">
            <a:off x="5962650" y="-1441450"/>
            <a:ext cx="330200" cy="117729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-65133" y="37907"/>
            <a:ext cx="12309566" cy="3213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defRPr/>
            </a:pPr>
            <a:r>
              <a:rPr lang="ru-RU" sz="15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НОРМАТИВНО-ПРАВОВЫЕ ДОКУМЕНТЫ В УСЛОВИЯХ РАСПРОСТРАНЕНИЯ НОВОЙ КОРОНАВИРУСНОЙ ИНФЕКЦИИ COVID-19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ject 4"/>
          <p:cNvSpPr>
            <a:spLocks noChangeArrowheads="1"/>
          </p:cNvSpPr>
          <p:nvPr/>
        </p:nvSpPr>
        <p:spPr bwMode="auto">
          <a:xfrm>
            <a:off x="0" y="0"/>
            <a:ext cx="12192000" cy="393700"/>
          </a:xfrm>
          <a:prstGeom prst="rect">
            <a:avLst/>
          </a:prstGeom>
          <a:blipFill dpi="0" rotWithShape="1">
            <a:blip r:embed="rId2" cstate="print">
              <a:lum bright="-12000"/>
            </a:blip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107000"/>
              </a:lnSpc>
              <a:defRPr/>
            </a:pPr>
            <a:endParaRPr lang="ru-RU" sz="15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3197" y="3481256"/>
            <a:ext cx="1130046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 smtClean="0"/>
              <a:t>Федеральный государственный образовательный стандарт начального общего образования, </a:t>
            </a:r>
            <a:r>
              <a:rPr lang="ru-RU" sz="1600" dirty="0" smtClean="0"/>
              <a:t>утвержден</a:t>
            </a:r>
          </a:p>
          <a:p>
            <a:pPr algn="just"/>
            <a:r>
              <a:rPr lang="ru-RU" sz="1600" dirty="0" smtClean="0"/>
              <a:t>Приказом Министерства образования и науки Российской Федерации от 6 октября 2009 г. № 373</a:t>
            </a:r>
          </a:p>
          <a:p>
            <a:pPr algn="just"/>
            <a:endParaRPr lang="ru-RU" sz="1600" b="1" dirty="0" smtClean="0"/>
          </a:p>
          <a:p>
            <a:pPr algn="just"/>
            <a:r>
              <a:rPr lang="ru-RU" sz="1600" b="1" dirty="0" smtClean="0"/>
              <a:t>Федеральный государственный образовательный стандарт основного общего образования, </a:t>
            </a:r>
            <a:r>
              <a:rPr lang="ru-RU" sz="1600" dirty="0" smtClean="0"/>
              <a:t>утвержден</a:t>
            </a:r>
          </a:p>
          <a:p>
            <a:pPr algn="just"/>
            <a:r>
              <a:rPr lang="ru-RU" sz="1600" dirty="0" smtClean="0"/>
              <a:t>Приказом Министерства образования и науки Российской Федерации от 17 декабря 2010 г. № 1897</a:t>
            </a:r>
          </a:p>
          <a:p>
            <a:pPr algn="just"/>
            <a:endParaRPr lang="ru-RU" sz="1600" b="1" dirty="0" smtClean="0"/>
          </a:p>
          <a:p>
            <a:pPr algn="just"/>
            <a:r>
              <a:rPr lang="ru-RU" sz="1600" b="1" dirty="0" smtClean="0"/>
              <a:t>Федеральный государственный образовательный стандарт среднего общего образования,</a:t>
            </a:r>
            <a:r>
              <a:rPr lang="ru-RU" sz="1600" dirty="0" smtClean="0"/>
              <a:t> утвержден приказом Министерства образования и науки Российской Федерации от 17 мая 2012 г. № 413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58437" y="613592"/>
            <a:ext cx="111633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b="1" dirty="0" smtClean="0">
              <a:solidFill>
                <a:srgbClr val="FF0000"/>
              </a:solidFill>
            </a:endParaRPr>
          </a:p>
          <a:p>
            <a:pPr algn="just"/>
            <a:r>
              <a:rPr lang="ru-RU" b="1" dirty="0" smtClean="0"/>
              <a:t>Федеральный закон "Об образовании в Российской Федерации" от 29.12.2012 № 273-ФЗ</a:t>
            </a:r>
          </a:p>
          <a:p>
            <a:pPr algn="just"/>
            <a:endParaRPr lang="ru-RU" dirty="0"/>
          </a:p>
        </p:txBody>
      </p:sp>
      <p:sp>
        <p:nvSpPr>
          <p:cNvPr id="9" name="Стрелка вправо 8"/>
          <p:cNvSpPr/>
          <p:nvPr/>
        </p:nvSpPr>
        <p:spPr>
          <a:xfrm>
            <a:off x="200297" y="903787"/>
            <a:ext cx="213360" cy="484632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160292" y="4275637"/>
            <a:ext cx="213360" cy="484632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0" y="19587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НОРМАТИВНАЯ БАЗА ОСУЩЕСТВЛЕНИЯ ОБРАЗОВАТЕЛЬНОЙ 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ДЕЯТЕЛЬНОСТИ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Стрелка вправо 17"/>
          <p:cNvSpPr/>
          <p:nvPr/>
        </p:nvSpPr>
        <p:spPr>
          <a:xfrm>
            <a:off x="194582" y="2340157"/>
            <a:ext cx="213360" cy="484632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58435" y="2019254"/>
            <a:ext cx="11258551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 smtClean="0"/>
              <a:t>Порядок организации и осуществления образовательной деятельности по основным общеобразовательным программам - образовательным программам начального общего, основного общего и среднего общего образования, </a:t>
            </a:r>
            <a:r>
              <a:rPr lang="ru-RU" sz="1600" dirty="0" smtClean="0"/>
              <a:t>утвержденный</a:t>
            </a:r>
            <a:r>
              <a:rPr lang="ru-RU" sz="1600" b="1" dirty="0" smtClean="0"/>
              <a:t> </a:t>
            </a:r>
            <a:r>
              <a:rPr lang="ru-RU" sz="1600" dirty="0" smtClean="0"/>
              <a:t>приказом Министерства образования и науки Российской Федерации от 30 августа 2013 г. № 1015</a:t>
            </a:r>
          </a:p>
          <a:p>
            <a:pPr algn="just"/>
            <a:r>
              <a:rPr lang="ru-RU" b="1" dirty="0" smtClean="0"/>
              <a:t> </a:t>
            </a:r>
            <a:endParaRPr lang="ru-RU" b="1" dirty="0"/>
          </a:p>
        </p:txBody>
      </p:sp>
      <p:sp>
        <p:nvSpPr>
          <p:cNvPr id="12" name="Левая фигурная скобка 11"/>
          <p:cNvSpPr/>
          <p:nvPr/>
        </p:nvSpPr>
        <p:spPr>
          <a:xfrm rot="16200000">
            <a:off x="6049600" y="24629"/>
            <a:ext cx="238125" cy="113919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762272" y="5919656"/>
            <a:ext cx="113004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полномочия образовательной организации</a:t>
            </a:r>
            <a:endParaRPr lang="ru-RU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4520" y="675640"/>
            <a:ext cx="11282680" cy="665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Решение оперативного штаба Волгоградской области (протокол № 115 от 19 августа 2020 года):</a:t>
            </a:r>
          </a:p>
          <a:p>
            <a:r>
              <a:rPr lang="ru-RU" dirty="0" smtClean="0"/>
              <a:t>с 1 сентября 2020 г. возобновляют деятельность образовательные организации Волгоградской области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80060" y="4632960"/>
            <a:ext cx="113004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1 сентября рекомендуется провести:</a:t>
            </a:r>
          </a:p>
          <a:p>
            <a:pPr>
              <a:buFontTx/>
              <a:buChar char="-"/>
            </a:pPr>
            <a:r>
              <a:rPr lang="ru-RU" dirty="0" smtClean="0"/>
              <a:t> Урок знаний; </a:t>
            </a:r>
          </a:p>
          <a:p>
            <a:pPr>
              <a:buFontTx/>
              <a:buChar char="-"/>
            </a:pPr>
            <a:r>
              <a:rPr lang="ru-RU" dirty="0" smtClean="0"/>
              <a:t> Урок, посвященный 75-летию Победы в Великой Отечественной войне 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dirty="0" smtClean="0"/>
              <a:t>Год памяти  и славы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dirty="0" smtClean="0"/>
              <a:t>);</a:t>
            </a:r>
          </a:p>
          <a:p>
            <a:r>
              <a:rPr lang="ru-RU" dirty="0" smtClean="0"/>
              <a:t>- Урок безопасности.</a:t>
            </a:r>
          </a:p>
          <a:p>
            <a:pPr>
              <a:buFontTx/>
              <a:buChar char="-"/>
            </a:pP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15204" y="1308100"/>
            <a:ext cx="1162568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Внимание! </a:t>
            </a:r>
          </a:p>
          <a:p>
            <a:pPr algn="just"/>
            <a:r>
              <a:rPr lang="ru-RU" dirty="0" smtClean="0"/>
              <a:t>П.1.4 Постановления № 16:</a:t>
            </a:r>
          </a:p>
          <a:p>
            <a:pPr algn="just"/>
            <a:r>
              <a:rPr lang="ru-RU" dirty="0" smtClean="0"/>
              <a:t>образовательная организация обязана не позднее </a:t>
            </a:r>
            <a:r>
              <a:rPr lang="ru-RU" b="1" dirty="0" smtClean="0">
                <a:solidFill>
                  <a:srgbClr val="FF0000"/>
                </a:solidFill>
              </a:rPr>
              <a:t>чем за 1 рабочий день уведомить </a:t>
            </a:r>
            <a:r>
              <a:rPr lang="ru-RU" dirty="0" smtClean="0"/>
              <a:t>территориальный </a:t>
            </a:r>
          </a:p>
          <a:p>
            <a:pPr algn="just"/>
            <a:r>
              <a:rPr lang="ru-RU" dirty="0" smtClean="0"/>
              <a:t>орган     Роспотребнадзора о планируемых сроках открытия; информировать родителей о режиме </a:t>
            </a:r>
          </a:p>
          <a:p>
            <a:pPr algn="just"/>
            <a:r>
              <a:rPr lang="ru-RU" dirty="0" smtClean="0"/>
              <a:t>функционирования Организации в условиях распространения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COVID-19</a:t>
            </a:r>
            <a:endParaRPr lang="ru-RU" dirty="0"/>
          </a:p>
        </p:txBody>
      </p:sp>
      <p:sp>
        <p:nvSpPr>
          <p:cNvPr id="9" name="Стрелка вправо 8"/>
          <p:cNvSpPr/>
          <p:nvPr/>
        </p:nvSpPr>
        <p:spPr>
          <a:xfrm>
            <a:off x="327660" y="1760220"/>
            <a:ext cx="213360" cy="484632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304800" y="2933700"/>
            <a:ext cx="213360" cy="484632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571500" y="2819400"/>
            <a:ext cx="113935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П.2.3 (1 абзац) Постановления №16:</a:t>
            </a:r>
          </a:p>
          <a:p>
            <a:r>
              <a:rPr lang="ru-RU" dirty="0" smtClean="0"/>
              <a:t>непосредственно перед началом функционирования Организации произвести уборку всех помещений </a:t>
            </a:r>
          </a:p>
          <a:p>
            <a:r>
              <a:rPr lang="ru-RU" dirty="0" smtClean="0"/>
              <a:t>с применением </a:t>
            </a:r>
            <a:r>
              <a:rPr lang="ru-RU" b="1" dirty="0" smtClean="0">
                <a:solidFill>
                  <a:srgbClr val="FF0000"/>
                </a:solidFill>
              </a:rPr>
              <a:t>моющих и дезинфицирующих </a:t>
            </a:r>
            <a:r>
              <a:rPr lang="ru-RU" dirty="0" smtClean="0"/>
              <a:t>средств и </a:t>
            </a:r>
            <a:r>
              <a:rPr lang="ru-RU" b="1" dirty="0" smtClean="0">
                <a:solidFill>
                  <a:srgbClr val="FF0000"/>
                </a:solidFill>
              </a:rPr>
              <a:t>очисткой вентиляционных решеток</a:t>
            </a:r>
            <a:r>
              <a:rPr lang="ru-RU" dirty="0" smtClean="0"/>
              <a:t>;</a:t>
            </a:r>
            <a:endParaRPr lang="ru-RU" dirty="0"/>
          </a:p>
        </p:txBody>
      </p:sp>
      <p:sp>
        <p:nvSpPr>
          <p:cNvPr id="14" name="Стрелка вправо 13"/>
          <p:cNvSpPr/>
          <p:nvPr/>
        </p:nvSpPr>
        <p:spPr>
          <a:xfrm>
            <a:off x="335280" y="3970020"/>
            <a:ext cx="213360" cy="484632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304800" y="739140"/>
            <a:ext cx="213360" cy="484632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312420" y="2948940"/>
            <a:ext cx="213360" cy="484632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723900" y="4061460"/>
            <a:ext cx="105490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Празднование дня знаний без проведения линеек, иных массовых мероприятий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21" name="Стрелка вправо 20"/>
          <p:cNvSpPr/>
          <p:nvPr/>
        </p:nvSpPr>
        <p:spPr>
          <a:xfrm>
            <a:off x="3528060" y="4610100"/>
            <a:ext cx="213360" cy="484632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object 4"/>
          <p:cNvSpPr>
            <a:spLocks noChangeArrowheads="1"/>
          </p:cNvSpPr>
          <p:nvPr/>
        </p:nvSpPr>
        <p:spPr bwMode="auto">
          <a:xfrm>
            <a:off x="0" y="0"/>
            <a:ext cx="12192000" cy="393700"/>
          </a:xfrm>
          <a:prstGeom prst="rect">
            <a:avLst/>
          </a:prstGeom>
          <a:blipFill dpi="0" rotWithShape="1">
            <a:blip r:embed="rId2" cstate="print">
              <a:lum bright="-12000"/>
            </a:blip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107000"/>
              </a:lnSpc>
              <a:defRPr/>
            </a:pPr>
            <a:endParaRPr lang="ru-RU" sz="15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0973" y="12422"/>
            <a:ext cx="11991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ВОЗОБНОВЛЕНИЕ ДЕЯТЕЛЬНОСТИ ОБРАЗОВАТЕЛЬНЫХ ОРГАНИЗАЦИЙ С 1 СЕНТЯБРЯ 2020 Г.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76300" y="739140"/>
            <a:ext cx="98290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 3.2. Постановления №16: Закрепить за каждым классом отдельный учебный кабинет…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22911" y="1242060"/>
            <a:ext cx="12150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СанПиН</a:t>
            </a:r>
            <a:r>
              <a:rPr lang="ru-RU" dirty="0" smtClean="0"/>
              <a:t> 2.4.2.2821-10 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dirty="0" smtClean="0"/>
              <a:t>помещение должно определяться из расчета </a:t>
            </a:r>
            <a:r>
              <a:rPr lang="ru-RU" b="1" dirty="0" smtClean="0">
                <a:solidFill>
                  <a:srgbClr val="FF0000"/>
                </a:solidFill>
              </a:rPr>
              <a:t>не менее 2,5 кв.м на1 обучающегося</a:t>
            </a:r>
            <a:r>
              <a:rPr lang="ru-RU" dirty="0" smtClean="0"/>
              <a:t>..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"</a:t>
            </a:r>
            <a:endParaRPr lang="ru-RU" dirty="0"/>
          </a:p>
        </p:txBody>
      </p:sp>
      <p:sp>
        <p:nvSpPr>
          <p:cNvPr id="12" name="Стрелка вправо 11"/>
          <p:cNvSpPr/>
          <p:nvPr/>
        </p:nvSpPr>
        <p:spPr>
          <a:xfrm rot="5400000">
            <a:off x="5569458" y="1479042"/>
            <a:ext cx="214884" cy="484632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929640" y="1874520"/>
            <a:ext cx="9791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при необходимости пересмотреть комплектование классов и нагрузку педагогов</a:t>
            </a:r>
            <a:endParaRPr lang="ru-RU" dirty="0"/>
          </a:p>
        </p:txBody>
      </p:sp>
      <p:sp>
        <p:nvSpPr>
          <p:cNvPr id="17" name="Стрелка вправо 16"/>
          <p:cNvSpPr/>
          <p:nvPr/>
        </p:nvSpPr>
        <p:spPr>
          <a:xfrm>
            <a:off x="222123" y="601980"/>
            <a:ext cx="297942" cy="61722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197358" y="2509646"/>
            <a:ext cx="336042" cy="70027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581025" y="2354580"/>
            <a:ext cx="1142047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Рекомендации:</a:t>
            </a:r>
          </a:p>
          <a:p>
            <a:pPr algn="just">
              <a:buFontTx/>
              <a:buChar char="-"/>
            </a:pPr>
            <a:r>
              <a:rPr lang="ru-RU" dirty="0" smtClean="0"/>
              <a:t> с целью минимизации контактов обучающихся распределить равномерно обучение по сменам, </a:t>
            </a:r>
            <a:br>
              <a:rPr lang="ru-RU" dirty="0" smtClean="0"/>
            </a:br>
            <a:r>
              <a:rPr lang="ru-RU" dirty="0" smtClean="0"/>
              <a:t>при возможности по зданиям ( с учетом требований к сменности СанПиН2.4.2.2821-10);</a:t>
            </a:r>
          </a:p>
          <a:p>
            <a:pPr algn="just"/>
            <a:endParaRPr lang="ru-RU" dirty="0" smtClean="0"/>
          </a:p>
          <a:p>
            <a:pPr algn="just">
              <a:buFontTx/>
              <a:buChar char="-"/>
            </a:pPr>
            <a:r>
              <a:rPr lang="ru-RU" dirty="0" smtClean="0"/>
              <a:t> с учетом конструктивных особенностей здания (-</a:t>
            </a:r>
            <a:r>
              <a:rPr lang="ru-RU" dirty="0" err="1" smtClean="0"/>
              <a:t>ий</a:t>
            </a:r>
            <a:r>
              <a:rPr lang="ru-RU" dirty="0" smtClean="0"/>
              <a:t>) закрепить обучение начальной, основной, старшей </a:t>
            </a:r>
          </a:p>
          <a:p>
            <a:pPr algn="just"/>
            <a:r>
              <a:rPr lang="ru-RU" dirty="0" smtClean="0"/>
              <a:t>школы в отдельных зданиях, блоках, на отдельных этажах; 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- предусмотреть несколько входов в здание при начале занятий смены, выход из них по окончании </a:t>
            </a:r>
          </a:p>
          <a:p>
            <a:pPr algn="just"/>
            <a:r>
              <a:rPr lang="ru-RU" dirty="0" smtClean="0"/>
              <a:t>обучения;</a:t>
            </a:r>
          </a:p>
          <a:p>
            <a:r>
              <a:rPr lang="ru-RU" dirty="0" smtClean="0"/>
              <a:t> </a:t>
            </a:r>
          </a:p>
          <a:p>
            <a:endParaRPr lang="ru-RU" dirty="0"/>
          </a:p>
        </p:txBody>
      </p:sp>
      <p:sp>
        <p:nvSpPr>
          <p:cNvPr id="22" name="Правая фигурная скобка 21"/>
          <p:cNvSpPr/>
          <p:nvPr/>
        </p:nvSpPr>
        <p:spPr>
          <a:xfrm rot="5400000">
            <a:off x="6013132" y="-416241"/>
            <a:ext cx="394335" cy="11696700"/>
          </a:xfrm>
          <a:prstGeom prst="rightBrace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2476500" y="5775960"/>
            <a:ext cx="70646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Разработать организационную схему функционирования ОО,</a:t>
            </a:r>
          </a:p>
          <a:p>
            <a:r>
              <a:rPr lang="ru-RU" dirty="0" smtClean="0"/>
              <a:t> довести ее до сведения сотрудников, родителей, обучающихся</a:t>
            </a:r>
            <a:endParaRPr lang="ru-RU" dirty="0"/>
          </a:p>
        </p:txBody>
      </p:sp>
      <p:sp>
        <p:nvSpPr>
          <p:cNvPr id="13" name="object 4"/>
          <p:cNvSpPr>
            <a:spLocks noChangeArrowheads="1"/>
          </p:cNvSpPr>
          <p:nvPr/>
        </p:nvSpPr>
        <p:spPr bwMode="auto">
          <a:xfrm>
            <a:off x="0" y="0"/>
            <a:ext cx="12192000" cy="393700"/>
          </a:xfrm>
          <a:prstGeom prst="rect">
            <a:avLst/>
          </a:prstGeom>
          <a:blipFill dpi="0" rotWithShape="1">
            <a:blip r:embed="rId2" cstate="print">
              <a:lum bright="-12000"/>
            </a:blip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107000"/>
              </a:lnSpc>
              <a:defRPr/>
            </a:pPr>
            <a:endParaRPr lang="ru-RU" sz="15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4368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ПОДГОТОВКА К НАЧАЛУ ОБРАЗОВАТЕЛЬНОЙ ДЕЯТЕЛЬНОСТИ. ОРГАНИЗАЦИОННЫЕ МЕРОПРИЯТИЯ.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25780" y="678180"/>
            <a:ext cx="1151382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П.3.2.(2 абзац) Постановления № 16 </a:t>
            </a:r>
          </a:p>
          <a:p>
            <a:r>
              <a:rPr lang="ru-RU" dirty="0" smtClean="0"/>
              <a:t>работа ОО должна осуществляться работа по </a:t>
            </a:r>
            <a:r>
              <a:rPr lang="ru-RU" sz="2000" b="1" dirty="0" smtClean="0">
                <a:solidFill>
                  <a:srgbClr val="FF0000"/>
                </a:solidFill>
              </a:rPr>
              <a:t>специально</a:t>
            </a:r>
            <a:r>
              <a:rPr lang="ru-RU" dirty="0" smtClean="0"/>
              <a:t> разработанному </a:t>
            </a:r>
            <a:r>
              <a:rPr lang="ru-RU" sz="2000" b="1" dirty="0" smtClean="0">
                <a:solidFill>
                  <a:srgbClr val="FF0000"/>
                </a:solidFill>
              </a:rPr>
              <a:t>расписанию</a:t>
            </a:r>
            <a:r>
              <a:rPr lang="ru-RU" dirty="0" smtClean="0"/>
              <a:t> (графику) уроков, </a:t>
            </a:r>
            <a:r>
              <a:rPr lang="ru-RU" sz="2000" b="1" dirty="0" smtClean="0">
                <a:solidFill>
                  <a:srgbClr val="FF0000"/>
                </a:solidFill>
              </a:rPr>
              <a:t>перемен</a:t>
            </a:r>
            <a:r>
              <a:rPr lang="ru-RU" dirty="0" smtClean="0"/>
              <a:t>, составленному с целью минимизации контактов обучающихся (в том числе сокращения их количества во время проведения термометрии, </a:t>
            </a:r>
            <a:r>
              <a:rPr lang="ru-RU" sz="2000" b="1" dirty="0" smtClean="0">
                <a:solidFill>
                  <a:srgbClr val="FF0000"/>
                </a:solidFill>
              </a:rPr>
              <a:t>приема пищи в столовой);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197358" y="777240"/>
            <a:ext cx="297942" cy="40157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177165" y="2851785"/>
            <a:ext cx="232410" cy="40157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634477" y="2640330"/>
            <a:ext cx="115575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Рекомендации:</a:t>
            </a:r>
            <a:r>
              <a:rPr lang="ru-RU" dirty="0" smtClean="0"/>
              <a:t> </a:t>
            </a:r>
          </a:p>
          <a:p>
            <a:r>
              <a:rPr lang="ru-RU" dirty="0" smtClean="0"/>
              <a:t>проводить на свежем воздухе уроки физической культуры, по возможности и уроки по другим предметам; 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19125" y="3305175"/>
            <a:ext cx="11572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все дополнительные занятия, факультативы, внеурочную деятельность и т.д. – в дистанционном режиме, </a:t>
            </a:r>
          </a:p>
          <a:p>
            <a:r>
              <a:rPr lang="ru-RU" dirty="0" smtClean="0"/>
              <a:t>в каникулярный период;</a:t>
            </a:r>
            <a:endParaRPr lang="ru-RU" dirty="0"/>
          </a:p>
        </p:txBody>
      </p:sp>
      <p:sp>
        <p:nvSpPr>
          <p:cNvPr id="12" name="Стрелка вправо 11"/>
          <p:cNvSpPr/>
          <p:nvPr/>
        </p:nvSpPr>
        <p:spPr>
          <a:xfrm>
            <a:off x="222123" y="3428999"/>
            <a:ext cx="196977" cy="476251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628650" y="3981450"/>
            <a:ext cx="117157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рассмотреть опыт работы ОО с триместровым календарным учебным графиком (равные отрезки учебных</a:t>
            </a:r>
          </a:p>
          <a:p>
            <a:r>
              <a:rPr lang="ru-RU" dirty="0" smtClean="0"/>
              <a:t>периодов);   </a:t>
            </a:r>
            <a:endParaRPr lang="ru-RU" dirty="0"/>
          </a:p>
        </p:txBody>
      </p:sp>
      <p:sp>
        <p:nvSpPr>
          <p:cNvPr id="14" name="Стрелка вправо 13"/>
          <p:cNvSpPr/>
          <p:nvPr/>
        </p:nvSpPr>
        <p:spPr>
          <a:xfrm>
            <a:off x="197358" y="4112895"/>
            <a:ext cx="259842" cy="40157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203073" y="4909185"/>
            <a:ext cx="225552" cy="45339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502749" y="4796790"/>
            <a:ext cx="110515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ru-RU" b="1" dirty="0" smtClean="0">
                <a:solidFill>
                  <a:srgbClr val="FF0000"/>
                </a:solidFill>
              </a:rPr>
              <a:t>При необходимости по заявлению родителей в соответствии с Законом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b="1" dirty="0" smtClean="0">
                <a:solidFill>
                  <a:srgbClr val="FF0000"/>
                </a:solidFill>
              </a:rPr>
              <a:t>Об образовании 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в Российской Федерации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переводить обучающихся на </a:t>
            </a:r>
            <a:r>
              <a:rPr lang="ru-RU" dirty="0" err="1" smtClean="0"/>
              <a:t>очно-заочную</a:t>
            </a:r>
            <a:r>
              <a:rPr lang="ru-RU" dirty="0" smtClean="0"/>
              <a:t>, заочную форму обучения;   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556260" y="1937385"/>
            <a:ext cx="111499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Исключить объединение </a:t>
            </a:r>
            <a:r>
              <a:rPr lang="ru-RU" dirty="0" smtClean="0"/>
              <a:t>обучающихся и воспитанников из разных классов (групп) </a:t>
            </a:r>
            <a:r>
              <a:rPr lang="ru-RU" b="1" dirty="0" smtClean="0">
                <a:solidFill>
                  <a:srgbClr val="FF0000"/>
                </a:solidFill>
              </a:rPr>
              <a:t>в одну группу продленного дня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8" name="Стрелка вправо 17"/>
          <p:cNvSpPr/>
          <p:nvPr/>
        </p:nvSpPr>
        <p:spPr>
          <a:xfrm>
            <a:off x="241173" y="5623560"/>
            <a:ext cx="225552" cy="45339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638175" y="5673090"/>
            <a:ext cx="113728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solidFill>
                  <a:srgbClr val="FF0000"/>
                </a:solidFill>
              </a:rPr>
              <a:t>Информировать родителей </a:t>
            </a:r>
            <a:r>
              <a:rPr lang="ru-RU" dirty="0" smtClean="0"/>
              <a:t>о возможной организации индивидуальной и (или) групповой работы </a:t>
            </a:r>
            <a:br>
              <a:rPr lang="ru-RU" dirty="0" smtClean="0"/>
            </a:br>
            <a:r>
              <a:rPr lang="ru-RU" dirty="0" smtClean="0"/>
              <a:t>с обучающимися, в том числе с применением электронных средств обучения и дистанционных технологий обучения.  </a:t>
            </a:r>
            <a:endParaRPr lang="ru-RU" dirty="0"/>
          </a:p>
        </p:txBody>
      </p:sp>
      <p:sp>
        <p:nvSpPr>
          <p:cNvPr id="20" name="object 4"/>
          <p:cNvSpPr>
            <a:spLocks noChangeArrowheads="1"/>
          </p:cNvSpPr>
          <p:nvPr/>
        </p:nvSpPr>
        <p:spPr bwMode="auto">
          <a:xfrm>
            <a:off x="0" y="0"/>
            <a:ext cx="12192000" cy="393700"/>
          </a:xfrm>
          <a:prstGeom prst="rect">
            <a:avLst/>
          </a:prstGeom>
          <a:blipFill dpi="0" rotWithShape="1">
            <a:blip r:embed="rId2" cstate="print">
              <a:lum bright="-12000"/>
            </a:blip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107000"/>
              </a:lnSpc>
              <a:defRPr/>
            </a:pPr>
            <a:endParaRPr lang="ru-RU" sz="15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71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НЕКОТОРЫЕ ОСОБЕННОСТИ РЕЖИМА РАБОТЫ ОО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AutoShape 21" descr="Akciya_Net_nenavisti_i_vrazhde-800x600"/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ru-RU" altLang="ru-RU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1042" name="AutoShape 23" descr="Akciya_Net_nenavisti_i_vrazhde-800x600"/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ru-RU" altLang="ru-RU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4100" name="object 4"/>
          <p:cNvSpPr>
            <a:spLocks noChangeArrowheads="1"/>
          </p:cNvSpPr>
          <p:nvPr/>
        </p:nvSpPr>
        <p:spPr bwMode="auto">
          <a:xfrm>
            <a:off x="0" y="0"/>
            <a:ext cx="12192000" cy="393700"/>
          </a:xfrm>
          <a:prstGeom prst="rect">
            <a:avLst/>
          </a:prstGeom>
          <a:blipFill dpi="0" rotWithShape="1">
            <a:blip r:embed="rId3" cstate="print">
              <a:lum bright="-12000"/>
            </a:blip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altLang="ru-RU" dirty="0">
              <a:latin typeface="Calibri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0" y="0"/>
            <a:ext cx="12192000" cy="3667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defRPr/>
            </a:pP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ОБЩИЕ САНИТАРНО-ЭПИДЕМИОЛОГИЧЕСКИЕ ТРЕБОВАНИЯ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762750" y="4273550"/>
            <a:ext cx="2301875" cy="755650"/>
          </a:xfrm>
          <a:prstGeom prst="roundRect">
            <a:avLst/>
          </a:prstGeom>
          <a:noFill/>
          <a:ln w="5715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1800"/>
              </a:lnSpc>
              <a:defRPr/>
            </a:pP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411480" y="815816"/>
            <a:ext cx="647509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П.3.2.(6 абзац) Постановления № 16 </a:t>
            </a:r>
          </a:p>
          <a:p>
            <a:pPr algn="just"/>
            <a:r>
              <a:rPr lang="ru-RU" dirty="0" smtClean="0"/>
              <a:t>регулярное обеззараживание воздуха с использованием оборудования по обеззараживанию воздуха и проветривание помещений в соответствии с графиком учебного, тренировочного, иных организационных процессов и режима работы ОО</a:t>
            </a:r>
          </a:p>
          <a:p>
            <a:endParaRPr lang="ru-RU" dirty="0" smtClean="0"/>
          </a:p>
          <a:p>
            <a:r>
              <a:rPr lang="ru-RU" dirty="0" smtClean="0"/>
              <a:t>- стационарный рециркулятор в каждом кабинете;</a:t>
            </a:r>
          </a:p>
          <a:p>
            <a:r>
              <a:rPr lang="ru-RU" dirty="0" smtClean="0"/>
              <a:t>- передвижной рециркулятор на несколько кабинетов;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609600" y="4949190"/>
            <a:ext cx="5857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График обеззараживания </a:t>
            </a:r>
            <a:r>
              <a:rPr lang="ru-RU" dirty="0" smtClean="0"/>
              <a:t>в каждом кабинете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600076" y="3817620"/>
            <a:ext cx="60326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Инструктаж</a:t>
            </a:r>
            <a:r>
              <a:rPr lang="ru-RU" dirty="0" smtClean="0"/>
              <a:t> о правилах эксплуатации приборов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647700" y="4269105"/>
            <a:ext cx="55054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Соблюдение</a:t>
            </a:r>
            <a:r>
              <a:rPr lang="ru-RU" dirty="0" smtClean="0"/>
              <a:t> мер противопожарной безопасности </a:t>
            </a:r>
            <a:endParaRPr lang="ru-RU" dirty="0"/>
          </a:p>
        </p:txBody>
      </p:sp>
      <p:pic>
        <p:nvPicPr>
          <p:cNvPr id="1026" name="Picture 2" descr="C:\Users\N_Zykova\Desktop\IMG-20200820-WA000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05650" y="2333624"/>
            <a:ext cx="4543425" cy="3457575"/>
          </a:xfrm>
          <a:prstGeom prst="rect">
            <a:avLst/>
          </a:prstGeom>
          <a:noFill/>
        </p:spPr>
      </p:pic>
      <p:sp>
        <p:nvSpPr>
          <p:cNvPr id="13" name="Стрелка вправо 12"/>
          <p:cNvSpPr/>
          <p:nvPr/>
        </p:nvSpPr>
        <p:spPr>
          <a:xfrm>
            <a:off x="178308" y="1139190"/>
            <a:ext cx="297942" cy="40157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216408" y="3825240"/>
            <a:ext cx="297942" cy="40157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187833" y="4349115"/>
            <a:ext cx="297942" cy="40157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>
            <a:off x="197358" y="4844415"/>
            <a:ext cx="297942" cy="40157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AutoShape 21" descr="Akciya_Net_nenavisti_i_vrazhde-800x600"/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ru-RU" altLang="ru-RU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1042" name="AutoShape 23" descr="Akciya_Net_nenavisti_i_vrazhde-800x600"/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ru-RU" altLang="ru-RU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4100" name="object 4"/>
          <p:cNvSpPr>
            <a:spLocks noChangeArrowheads="1"/>
          </p:cNvSpPr>
          <p:nvPr/>
        </p:nvSpPr>
        <p:spPr bwMode="auto">
          <a:xfrm>
            <a:off x="0" y="0"/>
            <a:ext cx="12192000" cy="393700"/>
          </a:xfrm>
          <a:prstGeom prst="rect">
            <a:avLst/>
          </a:prstGeom>
          <a:blipFill dpi="0" rotWithShape="1">
            <a:blip r:embed="rId3" cstate="print">
              <a:lum bright="-12000"/>
            </a:blip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altLang="ru-RU" dirty="0">
              <a:latin typeface="Calibri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0" y="0"/>
            <a:ext cx="12192000" cy="36721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defRPr/>
            </a:pP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ЕЖЕДНЕВНЫЙ КОНТРОЛЬ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762750" y="4273550"/>
            <a:ext cx="2301875" cy="755650"/>
          </a:xfrm>
          <a:prstGeom prst="roundRect">
            <a:avLst/>
          </a:prstGeom>
          <a:noFill/>
          <a:ln w="5715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1800"/>
              </a:lnSpc>
              <a:defRPr/>
            </a:pP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542924" y="815816"/>
            <a:ext cx="980122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организация ежедневных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b="1" dirty="0" smtClean="0">
                <a:solidFill>
                  <a:srgbClr val="FF0000"/>
                </a:solidFill>
              </a:rPr>
              <a:t>утренних фильтров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на каждом входе в здание для обучающихся и сотрудников с обязательной термометрией и недопущением скопления обучающихся при входе;</a:t>
            </a:r>
          </a:p>
          <a:p>
            <a:pPr algn="just"/>
            <a:endParaRPr lang="ru-RU" dirty="0" smtClean="0"/>
          </a:p>
          <a:p>
            <a:pPr algn="just"/>
            <a:r>
              <a:rPr lang="ru-RU" b="1" dirty="0" smtClean="0">
                <a:solidFill>
                  <a:srgbClr val="FF0000"/>
                </a:solidFill>
              </a:rPr>
              <a:t>исключить</a:t>
            </a:r>
            <a:r>
              <a:rPr lang="ru-RU" dirty="0" smtClean="0"/>
              <a:t> допуск к работе  лиц с признаками респираторных заболеваний;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523874" y="4453890"/>
            <a:ext cx="989647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администрациями образовательных организаций  </a:t>
            </a:r>
            <a:r>
              <a:rPr lang="ru-RU" b="1" dirty="0" smtClean="0">
                <a:solidFill>
                  <a:srgbClr val="FF0000"/>
                </a:solidFill>
              </a:rPr>
              <a:t>организуются мероприятия разъяснительного характера</a:t>
            </a:r>
            <a:r>
              <a:rPr lang="ru-RU" dirty="0" smtClean="0"/>
              <a:t> для всех участников образовательного процесса (персонал, родители (законные представители0, обучающиеся) о мерах сохранения здоровья, о мерах профилактики и снижения рисков распространения новой </a:t>
            </a:r>
            <a:r>
              <a:rPr lang="ru-RU" dirty="0" err="1" smtClean="0"/>
              <a:t>коронавирусной</a:t>
            </a:r>
            <a:r>
              <a:rPr lang="ru-RU" dirty="0" smtClean="0"/>
              <a:t> инфекции (</a:t>
            </a:r>
            <a:r>
              <a:rPr lang="en-US" dirty="0" smtClean="0"/>
              <a:t>COVID-</a:t>
            </a:r>
            <a:r>
              <a:rPr lang="ru-RU" dirty="0" smtClean="0"/>
              <a:t>19).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561976" y="2712720"/>
            <a:ext cx="6032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533401" y="2621280"/>
            <a:ext cx="100107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посещение школы детьми, перенесшим заболевание, и (или) в случае, если ребенок был </a:t>
            </a:r>
            <a:br>
              <a:rPr lang="ru-RU" dirty="0" smtClean="0"/>
            </a:br>
            <a:r>
              <a:rPr lang="ru-RU" dirty="0" smtClean="0"/>
              <a:t>в контакте с больным </a:t>
            </a:r>
            <a:r>
              <a:rPr lang="en-US" dirty="0" smtClean="0"/>
              <a:t>COVID-</a:t>
            </a:r>
            <a:r>
              <a:rPr lang="ru-RU" dirty="0" smtClean="0"/>
              <a:t>19, допускается только </a:t>
            </a:r>
            <a:r>
              <a:rPr lang="ru-RU" b="1" dirty="0" smtClean="0">
                <a:solidFill>
                  <a:srgbClr val="FF0000"/>
                </a:solidFill>
              </a:rPr>
              <a:t>при наличии медицинского заключения врача</a:t>
            </a:r>
            <a:r>
              <a:rPr lang="ru-RU" dirty="0" smtClean="0"/>
              <a:t> об отсутствии медицинских противопоказаний для пребывания в школе;</a:t>
            </a:r>
            <a:endParaRPr lang="ru-RU" dirty="0"/>
          </a:p>
        </p:txBody>
      </p:sp>
      <p:sp>
        <p:nvSpPr>
          <p:cNvPr id="13" name="Стрелка вправо 12"/>
          <p:cNvSpPr/>
          <p:nvPr/>
        </p:nvSpPr>
        <p:spPr>
          <a:xfrm>
            <a:off x="178308" y="1139190"/>
            <a:ext cx="297942" cy="40157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149733" y="1977390"/>
            <a:ext cx="297942" cy="40157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130683" y="2777490"/>
            <a:ext cx="297942" cy="40157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>
            <a:off x="149733" y="4396740"/>
            <a:ext cx="297942" cy="40157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object 4"/>
          <p:cNvSpPr>
            <a:spLocks noChangeArrowheads="1"/>
          </p:cNvSpPr>
          <p:nvPr/>
        </p:nvSpPr>
        <p:spPr bwMode="auto">
          <a:xfrm>
            <a:off x="0" y="0"/>
            <a:ext cx="12192000" cy="393700"/>
          </a:xfrm>
          <a:prstGeom prst="rect">
            <a:avLst/>
          </a:prstGeom>
          <a:blipFill dpi="0" rotWithShape="1">
            <a:blip r:embed="rId2" cstate="print">
              <a:lum bright="-12000"/>
            </a:blip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altLang="ru-RU" dirty="0">
              <a:latin typeface="Calibri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0"/>
            <a:ext cx="12192000" cy="3667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defRPr/>
            </a:pP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ДОПОЛНИТЕЛЬНЫЕ МЕРЫ К ВНЕДРЕНИЮ В НОВОМ УЧЕБНОМ ГОДУ </a:t>
            </a:r>
          </a:p>
        </p:txBody>
      </p:sp>
      <p:pic>
        <p:nvPicPr>
          <p:cNvPr id="9220" name="Picture 6"/>
          <p:cNvPicPr>
            <a:picLocks noChangeAspect="1" noChangeArrowheads="1"/>
          </p:cNvPicPr>
          <p:nvPr/>
        </p:nvPicPr>
        <p:blipFill>
          <a:blip r:embed="rId3" cstate="print"/>
          <a:srcRect l="2708" t="3810" r="3229" b="43150"/>
          <a:stretch>
            <a:fillRect/>
          </a:stretch>
        </p:blipFill>
        <p:spPr bwMode="auto">
          <a:xfrm>
            <a:off x="330200" y="660400"/>
            <a:ext cx="11468100" cy="459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3677</TotalTime>
  <Words>972</Words>
  <Application>Microsoft Office PowerPoint</Application>
  <PresentationFormat>Произвольный</PresentationFormat>
  <Paragraphs>133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КОНТРОЛЬ ЗДОРОВЬЯ</vt:lpstr>
      <vt:lpstr>ОРГАНИЗАЦИОННЫЕ МЕРОПРИЯТИЯ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Андрей Карасев</dc:creator>
  <cp:lastModifiedBy>L_Savina</cp:lastModifiedBy>
  <cp:revision>584</cp:revision>
  <dcterms:created xsi:type="dcterms:W3CDTF">2018-06-01T09:19:56Z</dcterms:created>
  <dcterms:modified xsi:type="dcterms:W3CDTF">2020-08-26T08:26:41Z</dcterms:modified>
</cp:coreProperties>
</file>