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15" r:id="rId3"/>
    <p:sldId id="316" r:id="rId4"/>
    <p:sldId id="321" r:id="rId5"/>
    <p:sldId id="317" r:id="rId6"/>
    <p:sldId id="318" r:id="rId7"/>
    <p:sldId id="310" r:id="rId8"/>
    <p:sldId id="320" r:id="rId9"/>
    <p:sldId id="313" r:id="rId10"/>
    <p:sldId id="322" r:id="rId11"/>
    <p:sldId id="323" r:id="rId12"/>
    <p:sldId id="324" r:id="rId13"/>
  </p:sldIdLst>
  <p:sldSz cx="12192000" cy="6858000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FEBD3"/>
    <a:srgbClr val="00B050"/>
    <a:srgbClr val="0000FF"/>
    <a:srgbClr val="E6EEF9"/>
    <a:srgbClr val="B17ED8"/>
    <a:srgbClr val="77933C"/>
    <a:srgbClr val="953735"/>
    <a:srgbClr val="558ED5"/>
    <a:srgbClr val="000000"/>
    <a:srgbClr val="1025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0" autoAdjust="0"/>
    <p:restoredTop sz="99879" autoAdjust="0"/>
  </p:normalViewPr>
  <p:slideViewPr>
    <p:cSldViewPr snapToGrid="0">
      <p:cViewPr>
        <p:scale>
          <a:sx n="50" d="100"/>
          <a:sy n="50" d="100"/>
        </p:scale>
        <p:origin x="-2664" y="-15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DCE750-DAC5-4016-94BB-4A4048E661B9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2737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5C866BE7-D598-4809-9E87-47E943F2227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A9FE2B-3032-48CB-9C58-C2B5D9257262}" type="slidenum">
              <a:rPr lang="ru-RU" altLang="ru-RU" smtClean="0">
                <a:cs typeface="Arial" charset="0"/>
              </a:rPr>
              <a:pPr/>
              <a:t>7</a:t>
            </a:fld>
            <a:endParaRPr lang="ru-RU" altLang="ru-RU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A9FE2B-3032-48CB-9C58-C2B5D9257262}" type="slidenum">
              <a:rPr lang="ru-RU" altLang="ru-RU" smtClean="0">
                <a:cs typeface="Arial" charset="0"/>
              </a:rPr>
              <a:pPr/>
              <a:t>8</a:t>
            </a:fld>
            <a:endParaRPr lang="ru-RU" altLang="ru-RU" dirty="0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3596F-16E1-43FE-A6A8-829EE6098F07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AD51C-3E64-4981-BBF5-737D71501E3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85FB5-CC2A-40FE-B63B-56A623DDE063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11B6-4B56-4954-A4BB-5A49B96E9C5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00AB-CF19-4E0A-84E3-8398A0747F8E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B97E-FA81-4AB0-8AC9-A3BBBE3AA58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E115-69B9-489B-9D79-08E51A2451EF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2E87D-A979-4FAD-9062-EFBBD01DDF8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E90A9-9DA5-4835-9EFA-6A154DDC04F6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8130-1604-4E90-9758-00028012BA0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913E-C762-41CE-B380-709579E4CA10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F2D6A-B28B-4F3A-972D-D1260AB753C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4059B-83A1-45F0-82E8-01D67D55A20E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71A7-FD0B-4F3B-961A-7579B8BDE85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064C0-570E-4558-AA85-E2CE9ED8CBEB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1B0C7-F925-45D8-879E-9F898FD72D7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FCFB-EBEE-499B-87DF-00997F6FE18E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6A96-10AA-44DC-804B-9D8D8BF7D7C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32952-20F0-48B3-9E8A-6A3B6FCCD040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81855-497E-4E22-8646-EFB63777746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5134F-4653-4588-A134-245682CB3BD4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977F-DDE3-4690-8FAC-A31BEA38D01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9665D-A0D5-4AB6-911F-B9E47A2894CA}" type="datetimeFigureOut">
              <a:rPr lang="ru-RU"/>
              <a:pPr>
                <a:defRPr/>
              </a:pPr>
              <a:t>26.08.2020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21DC9783-F69E-4ED9-BE29-D32C898D3A5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&#1089;&#1090;&#1086;&#1087;&#1082;&#1086;&#1088;&#1086;&#1085;&#1072;&#1074;&#1080;&#1088;&#1091;&#1089;.&#1088;&#1092;/info/docs/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www.rospotrebnadzor.ru/about/info/news_time/news_details.php?ELEMENT_ID=1356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hyperlink" Target="https://covid19.rosminzdrav.r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9575" y="2959100"/>
            <a:ext cx="11658600" cy="12446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дополнительных мерах, направленных на предупреждение распространения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образовательных организациях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(в дополнение к материалам совещания от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 и 20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августа 2020г.)</a:t>
            </a:r>
          </a:p>
        </p:txBody>
      </p:sp>
      <p:sp>
        <p:nvSpPr>
          <p:cNvPr id="2051" name="Заголовок 1"/>
          <p:cNvSpPr txBox="1">
            <a:spLocks/>
          </p:cNvSpPr>
          <p:nvPr/>
        </p:nvSpPr>
        <p:spPr bwMode="auto">
          <a:xfrm>
            <a:off x="1382713" y="785813"/>
            <a:ext cx="91424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dirty="0">
                <a:solidFill>
                  <a:srgbClr val="002060"/>
                </a:solidFill>
                <a:latin typeface="Calibri" pitchFamily="34" charset="0"/>
              </a:rPr>
              <a:t>КОМИТЕТ ОБРАЗОВАНИЯ, НАУКИ И МОЛОДЕЖНОЙ ПОЛИТИКИ </a:t>
            </a:r>
          </a:p>
          <a:p>
            <a:pPr algn="ctr"/>
            <a:r>
              <a:rPr lang="ru-RU" altLang="ru-RU" sz="2000" dirty="0">
                <a:solidFill>
                  <a:srgbClr val="002060"/>
                </a:solidFill>
                <a:latin typeface="Calibri" pitchFamily="34" charset="0"/>
              </a:rPr>
              <a:t>ВОЛГОГРАДСКОЙ ОБЛАСТИ</a:t>
            </a:r>
            <a:endParaRPr lang="ru-RU" altLang="ru-RU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52" name="Рисунок 5" descr="gerb_volgogradskoy_oblasti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0" y="142875"/>
            <a:ext cx="714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4899025" y="6164263"/>
            <a:ext cx="2670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ru-RU" dirty="0" smtClean="0">
                <a:solidFill>
                  <a:srgbClr val="002060"/>
                </a:solidFill>
              </a:rPr>
              <a:t>2</a:t>
            </a:r>
            <a:r>
              <a:rPr lang="ru-RU" altLang="ru-RU" dirty="0" smtClean="0">
                <a:solidFill>
                  <a:srgbClr val="002060"/>
                </a:solidFill>
              </a:rPr>
              <a:t>6</a:t>
            </a:r>
            <a:r>
              <a:rPr lang="en-US" altLang="ru-RU" dirty="0" smtClean="0">
                <a:solidFill>
                  <a:srgbClr val="002060"/>
                </a:solidFill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</a:rPr>
              <a:t>августа 2020 г.</a:t>
            </a:r>
          </a:p>
          <a:p>
            <a:pPr algn="ctr"/>
            <a:r>
              <a:rPr lang="ru-RU" altLang="ru-RU" dirty="0" smtClean="0">
                <a:solidFill>
                  <a:srgbClr val="002060"/>
                </a:solidFill>
              </a:rPr>
              <a:t>ВОЛГОГРАД</a:t>
            </a:r>
            <a:endParaRPr lang="ru-RU" alt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256674" y="637272"/>
            <a:ext cx="12192000" cy="733386"/>
            <a:chOff x="256674" y="541020"/>
            <a:chExt cx="12192000" cy="7333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74192" y="905074"/>
              <a:ext cx="100584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u="sng" dirty="0" smtClean="0">
                  <a:solidFill>
                    <a:srgbClr val="0000FF"/>
                  </a:solidFill>
                  <a:hlinkClick r:id="rId2"/>
                </a:rPr>
                <a:t>https://www.rospotrebnadzor.ru/about/info/news_time/news_details.php?ELEMENT_ID=13566</a:t>
              </a:r>
              <a:endParaRPr lang="en-US" u="sng" dirty="0">
                <a:solidFill>
                  <a:srgbClr val="0000FF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6674" y="541020"/>
              <a:ext cx="121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Роспотребнадзор</a:t>
              </a:r>
              <a:endPara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56674" y="1606392"/>
            <a:ext cx="4550060" cy="733231"/>
            <a:chOff x="256674" y="1309744"/>
            <a:chExt cx="4550060" cy="73323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74192" y="1673643"/>
              <a:ext cx="4132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solidFill>
                    <a:srgbClr val="0000FF"/>
                  </a:solidFill>
                  <a:hlinkClick r:id="rId3"/>
                </a:rPr>
                <a:t>https://</a:t>
              </a:r>
              <a:r>
                <a:rPr lang="ru-RU" u="sng" dirty="0" err="1" smtClean="0">
                  <a:solidFill>
                    <a:srgbClr val="0000FF"/>
                  </a:solidFill>
                  <a:hlinkClick r:id="rId3"/>
                </a:rPr>
                <a:t>стопкоронавирус.рф</a:t>
              </a:r>
              <a:r>
                <a:rPr lang="ru-RU" u="sng" dirty="0" smtClean="0">
                  <a:solidFill>
                    <a:srgbClr val="0000FF"/>
                  </a:solidFill>
                  <a:hlinkClick r:id="rId3"/>
                </a:rPr>
                <a:t>/</a:t>
              </a:r>
              <a:r>
                <a:rPr lang="en-US" u="sng" dirty="0" smtClean="0">
                  <a:solidFill>
                    <a:srgbClr val="0000FF"/>
                  </a:solidFill>
                  <a:hlinkClick r:id="rId3"/>
                </a:rPr>
                <a:t>info/docs/</a:t>
              </a:r>
              <a:endParaRPr lang="ru-RU" u="sng" dirty="0">
                <a:solidFill>
                  <a:srgbClr val="0000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6674" y="1309744"/>
              <a:ext cx="2439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Стопкоронавирус.рф</a:t>
              </a:r>
              <a:endPara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56674" y="2697480"/>
            <a:ext cx="3726950" cy="734101"/>
            <a:chOff x="256674" y="2697480"/>
            <a:chExt cx="3726950" cy="734101"/>
          </a:xfrm>
        </p:grpSpPr>
        <p:sp>
          <p:nvSpPr>
            <p:cNvPr id="9" name="TextBox 8"/>
            <p:cNvSpPr txBox="1"/>
            <p:nvPr/>
          </p:nvSpPr>
          <p:spPr>
            <a:xfrm>
              <a:off x="256674" y="2697480"/>
              <a:ext cx="2072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Минздрав России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74192" y="3062249"/>
              <a:ext cx="33094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solidFill>
                    <a:srgbClr val="0000FF"/>
                  </a:solidFill>
                  <a:hlinkClick r:id="rId4"/>
                </a:rPr>
                <a:t>https://covid19.rosminzdrav.ru/</a:t>
              </a:r>
              <a:endParaRPr lang="ru-RU" u="sng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Правая фигурная скобка 10"/>
          <p:cNvSpPr/>
          <p:nvPr/>
        </p:nvSpPr>
        <p:spPr>
          <a:xfrm rot="5400000">
            <a:off x="5781132" y="-2033178"/>
            <a:ext cx="583615" cy="11857122"/>
          </a:xfrm>
          <a:prstGeom prst="rightBrace">
            <a:avLst/>
          </a:prstGeom>
          <a:solidFill>
            <a:srgbClr val="00B050">
              <a:alpha val="25098"/>
            </a:srgbClr>
          </a:solidFill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44378" y="6036477"/>
            <a:ext cx="11857122" cy="48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dirty="0" smtClean="0">
                <a:solidFill>
                  <a:srgbClr val="002060"/>
                </a:solidFill>
              </a:rPr>
              <a:t>Уроки основ безопасности жизнедеятельности, биологии, санитарные минутки, классные часы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на тему противодействия распространению новой </a:t>
            </a:r>
            <a:r>
              <a:rPr lang="ru-RU" dirty="0" err="1" smtClean="0">
                <a:solidFill>
                  <a:srgbClr val="002060"/>
                </a:solidFill>
              </a:rPr>
              <a:t>коронавирусной</a:t>
            </a:r>
            <a:r>
              <a:rPr lang="ru-RU" dirty="0" smtClean="0">
                <a:solidFill>
                  <a:srgbClr val="002060"/>
                </a:solidFill>
              </a:rPr>
              <a:t> инфекции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378" y="5109307"/>
            <a:ext cx="11857122" cy="48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dirty="0" smtClean="0">
                <a:solidFill>
                  <a:srgbClr val="002060"/>
                </a:solidFill>
              </a:rPr>
              <a:t>Постоянное информирование, разъяснительная работа с родителями и работниками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по  противодействию распространению новой </a:t>
            </a:r>
            <a:r>
              <a:rPr lang="ru-RU" dirty="0" err="1" smtClean="0">
                <a:solidFill>
                  <a:srgbClr val="002060"/>
                </a:solidFill>
              </a:rPr>
              <a:t>коронавирусной</a:t>
            </a:r>
            <a:r>
              <a:rPr lang="ru-RU" dirty="0" smtClean="0">
                <a:solidFill>
                  <a:srgbClr val="002060"/>
                </a:solidFill>
              </a:rPr>
              <a:t> инфекции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5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ПАМЯТКИ И РЕКОМЕНДАЦИИ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2828" y="2133934"/>
            <a:ext cx="1334016" cy="146964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AF9FA"/>
              </a:clrFrom>
              <a:clrTo>
                <a:srgbClr val="FAF9FA">
                  <a:alpha val="0"/>
                </a:srgbClr>
              </a:clrTo>
            </a:clrChange>
          </a:blip>
          <a:srcRect l="10595" t="4918" r="10516" b="9438"/>
          <a:stretch/>
        </p:blipFill>
        <p:spPr>
          <a:xfrm>
            <a:off x="9562162" y="1606392"/>
            <a:ext cx="1383357" cy="122021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17488" r="14769"/>
          <a:stretch/>
        </p:blipFill>
        <p:spPr>
          <a:xfrm>
            <a:off x="10694324" y="436134"/>
            <a:ext cx="1497675" cy="1489715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144378" y="4072596"/>
            <a:ext cx="11810220" cy="595477"/>
            <a:chOff x="153180" y="4049591"/>
            <a:chExt cx="11810220" cy="595477"/>
          </a:xfrm>
        </p:grpSpPr>
        <p:sp>
          <p:nvSpPr>
            <p:cNvPr id="12" name="TextBox 11"/>
            <p:cNvSpPr txBox="1"/>
            <p:nvPr/>
          </p:nvSpPr>
          <p:spPr>
            <a:xfrm>
              <a:off x="153180" y="4275736"/>
              <a:ext cx="11810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02060"/>
                  </a:solidFill>
                </a:rPr>
                <a:t>Урок здоровья о мерах противодействия распространению новой </a:t>
              </a:r>
              <a:r>
                <a:rPr lang="ru-RU" dirty="0" err="1" smtClean="0">
                  <a:solidFill>
                    <a:srgbClr val="002060"/>
                  </a:solidFill>
                </a:rPr>
                <a:t>коронавирусной</a:t>
              </a:r>
              <a:r>
                <a:rPr lang="ru-RU" dirty="0" smtClean="0">
                  <a:solidFill>
                    <a:srgbClr val="002060"/>
                  </a:solidFill>
                </a:rPr>
                <a:t> инфекции</a:t>
              </a:r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53180" y="4049591"/>
              <a:ext cx="1181022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02 сентября 2020 года</a:t>
              </a:r>
              <a:endPara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15900" y="1157371"/>
            <a:ext cx="4919980" cy="5416865"/>
          </a:xfrm>
          <a:prstGeom prst="rect">
            <a:avLst/>
          </a:prstGeom>
          <a:solidFill>
            <a:srgbClr val="00B05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77897" y="3192807"/>
            <a:ext cx="200448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rgbClr val="002060"/>
                </a:solidFill>
              </a:rPr>
              <a:t>СОТРУДНИКИ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77897" y="2101006"/>
            <a:ext cx="200448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rgbClr val="002060"/>
                </a:solidFill>
              </a:rPr>
              <a:t>ОБУЧАЮЩИЕСЯ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5578" y="5083184"/>
            <a:ext cx="4340302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о</a:t>
            </a:r>
            <a:r>
              <a:rPr lang="ru-RU" dirty="0" smtClean="0">
                <a:solidFill>
                  <a:srgbClr val="002060"/>
                </a:solidFill>
              </a:rPr>
              <a:t>тстранять от работы/обучения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при выявлении малейших признаков заболевания/плохого самочувствия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 течение дня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5008728" y="1140131"/>
            <a:ext cx="338339" cy="5434105"/>
          </a:xfrm>
          <a:prstGeom prst="rightBrace">
            <a:avLst>
              <a:gd name="adj1" fmla="val 8333"/>
              <a:gd name="adj2" fmla="val 90203"/>
            </a:avLst>
          </a:prstGeom>
          <a:solidFill>
            <a:srgbClr val="BFEBD3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2223"/>
            <a:ext cx="12192000" cy="405923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КОНТРОЛЬ ЗДОРОВЬЯ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15900" y="482292"/>
            <a:ext cx="4919980" cy="657839"/>
            <a:chOff x="215900" y="747000"/>
            <a:chExt cx="4919980" cy="65783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15900" y="811212"/>
              <a:ext cx="4919980" cy="5466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15900" y="1035507"/>
              <a:ext cx="49199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ЖЕСТКИЙ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УТРЕННИЙ ФИЛЬТР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5900" y="747000"/>
              <a:ext cx="49199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КОНТРОЛЬ:</a:t>
              </a:r>
            </a:p>
          </p:txBody>
        </p:sp>
      </p:grpSp>
      <p:pic>
        <p:nvPicPr>
          <p:cNvPr id="2050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05610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75836" y="1856382"/>
            <a:ext cx="4494196" cy="678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не допускать к работе/обучению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при </a:t>
            </a:r>
            <a:r>
              <a:rPr lang="ru-RU" dirty="0">
                <a:solidFill>
                  <a:srgbClr val="002060"/>
                </a:solidFill>
              </a:rPr>
              <a:t>малейших признаках заболевания</a:t>
            </a:r>
            <a:r>
              <a:rPr lang="ru-RU" dirty="0" smtClean="0">
                <a:solidFill>
                  <a:srgbClr val="002060"/>
                </a:solidFill>
              </a:rPr>
              <a:t>/ плохого </a:t>
            </a:r>
            <a:r>
              <a:rPr lang="ru-RU" dirty="0">
                <a:solidFill>
                  <a:srgbClr val="002060"/>
                </a:solidFill>
              </a:rPr>
              <a:t>самочувствия;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95579" y="3379705"/>
            <a:ext cx="4340302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не </a:t>
            </a:r>
            <a:r>
              <a:rPr lang="ru-RU" dirty="0">
                <a:solidFill>
                  <a:srgbClr val="002060"/>
                </a:solidFill>
              </a:rPr>
              <a:t>допускать к работе/обучению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без медицинской справки о состоянии здоровья после пропуска работы/занятий;</a:t>
            </a:r>
          </a:p>
        </p:txBody>
      </p:sp>
      <p:pic>
        <p:nvPicPr>
          <p:cNvPr id="25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900" y="3525883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900" y="5221548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Группа 23"/>
          <p:cNvGrpSpPr/>
          <p:nvPr/>
        </p:nvGrpSpPr>
        <p:grpSpPr>
          <a:xfrm>
            <a:off x="7182382" y="546504"/>
            <a:ext cx="4919980" cy="3947572"/>
            <a:chOff x="7182382" y="546504"/>
            <a:chExt cx="4919980" cy="3947572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7182382" y="546504"/>
              <a:ext cx="4919980" cy="546655"/>
              <a:chOff x="215900" y="811212"/>
              <a:chExt cx="4919980" cy="546655"/>
            </a:xfrm>
          </p:grpSpPr>
          <p:sp>
            <p:nvSpPr>
              <p:cNvPr id="21" name="Прямоугольник 20"/>
              <p:cNvSpPr/>
              <p:nvPr/>
            </p:nvSpPr>
            <p:spPr>
              <a:xfrm>
                <a:off x="215900" y="811212"/>
                <a:ext cx="4919980" cy="54665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215900" y="901919"/>
                <a:ext cx="491998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САМОКОНТРОЛЬ</a:t>
                </a:r>
                <a:r>
                  <a:rPr lang="ru-RU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</p:txBody>
          </p:sp>
        </p:grpSp>
        <p:sp>
          <p:nvSpPr>
            <p:cNvPr id="27" name="Прямоугольник 26"/>
            <p:cNvSpPr/>
            <p:nvPr/>
          </p:nvSpPr>
          <p:spPr>
            <a:xfrm>
              <a:off x="7182382" y="1157371"/>
              <a:ext cx="4919980" cy="3336705"/>
            </a:xfrm>
            <a:prstGeom prst="rect">
              <a:avLst/>
            </a:prstGeom>
            <a:solidFill>
              <a:srgbClr val="FFFF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7182382" y="4536529"/>
            <a:ext cx="4919980" cy="2157531"/>
            <a:chOff x="7182382" y="4536529"/>
            <a:chExt cx="4919980" cy="2157531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7182382" y="4536529"/>
              <a:ext cx="4919980" cy="546655"/>
              <a:chOff x="215900" y="811212"/>
              <a:chExt cx="4919980" cy="546655"/>
            </a:xfrm>
          </p:grpSpPr>
          <p:sp>
            <p:nvSpPr>
              <p:cNvPr id="29" name="Прямоугольник 28"/>
              <p:cNvSpPr/>
              <p:nvPr/>
            </p:nvSpPr>
            <p:spPr>
              <a:xfrm>
                <a:off x="215900" y="811212"/>
                <a:ext cx="4919980" cy="54665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215900" y="901919"/>
                <a:ext cx="491998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САМОКОНТРОЛЬ</a:t>
                </a:r>
                <a:r>
                  <a:rPr lang="ru-RU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</p:txBody>
          </p:sp>
        </p:grpSp>
        <p:sp>
          <p:nvSpPr>
            <p:cNvPr id="31" name="Прямоугольник 30"/>
            <p:cNvSpPr/>
            <p:nvPr/>
          </p:nvSpPr>
          <p:spPr>
            <a:xfrm>
              <a:off x="7182382" y="5125638"/>
              <a:ext cx="4919980" cy="1568422"/>
            </a:xfrm>
            <a:prstGeom prst="rect">
              <a:avLst/>
            </a:prstGeom>
            <a:solidFill>
              <a:srgbClr val="00B0F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7956644" y="1576640"/>
            <a:ext cx="4145719" cy="48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я плохо себя чувствую, </a:t>
            </a:r>
          </a:p>
          <a:p>
            <a:pPr>
              <a:lnSpc>
                <a:spcPct val="70000"/>
              </a:lnSpc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не иду на занятия/работу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956644" y="2317973"/>
            <a:ext cx="4235355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обращаюсь к врачу;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956644" y="2857899"/>
            <a:ext cx="4039737" cy="48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не пользуюсь чужими вещами (ручки, карандаши, учебники и т.д.);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956644" y="3599232"/>
            <a:ext cx="4145718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постоянно мою/обрабатываю руки;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985753" y="5805327"/>
            <a:ext cx="3492623" cy="2903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ношу маску/защитный экран </a:t>
            </a:r>
          </a:p>
        </p:txBody>
      </p:sp>
      <p:pic>
        <p:nvPicPr>
          <p:cNvPr id="39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3549" y="1524995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3549" y="2168247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3549" y="2809861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3549" y="3441012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авая фигурная скобка 42"/>
          <p:cNvSpPr/>
          <p:nvPr/>
        </p:nvSpPr>
        <p:spPr>
          <a:xfrm>
            <a:off x="5008728" y="1140132"/>
            <a:ext cx="338339" cy="5434104"/>
          </a:xfrm>
          <a:prstGeom prst="rightBrace">
            <a:avLst>
              <a:gd name="adj1" fmla="val 8333"/>
              <a:gd name="adj2" fmla="val 28354"/>
            </a:avLst>
          </a:prstGeom>
          <a:solidFill>
            <a:srgbClr val="BFEBD3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Google Shape;164;p14"/>
          <p:cNvPicPr preferRelativeResize="0"/>
          <p:nvPr/>
        </p:nvPicPr>
        <p:blipFill rotWithShape="1">
          <a:blip r:embed="rId4" cstate="print">
            <a:alphaModFix/>
          </a:blip>
          <a:srcRect l="31845" t="2232" r="31548" b="59709"/>
          <a:stretch/>
        </p:blipFill>
        <p:spPr>
          <a:xfrm>
            <a:off x="5871436" y="1419758"/>
            <a:ext cx="680603" cy="681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12;p14"/>
          <p:cNvPicPr preferRelativeResize="0"/>
          <p:nvPr/>
        </p:nvPicPr>
        <p:blipFill rotWithShape="1">
          <a:blip r:embed="rId5" cstate="print">
            <a:alphaModFix/>
          </a:blip>
          <a:srcRect/>
          <a:stretch/>
        </p:blipFill>
        <p:spPr>
          <a:xfrm>
            <a:off x="5887938" y="2551385"/>
            <a:ext cx="672039" cy="676387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TextBox 46"/>
          <p:cNvSpPr txBox="1"/>
          <p:nvPr/>
        </p:nvSpPr>
        <p:spPr>
          <a:xfrm>
            <a:off x="5177897" y="6149564"/>
            <a:ext cx="200448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rgbClr val="002060"/>
                </a:solidFill>
              </a:rPr>
              <a:t>СОТРУДНИКИ</a:t>
            </a:r>
            <a:endParaRPr lang="ru-RU" sz="1700" dirty="0">
              <a:solidFill>
                <a:srgbClr val="002060"/>
              </a:solidFill>
            </a:endParaRPr>
          </a:p>
        </p:txBody>
      </p:sp>
      <p:pic>
        <p:nvPicPr>
          <p:cNvPr id="48" name="Google Shape;112;p14"/>
          <p:cNvPicPr preferRelativeResize="0"/>
          <p:nvPr/>
        </p:nvPicPr>
        <p:blipFill rotWithShape="1">
          <a:blip r:embed="rId5" cstate="print">
            <a:alphaModFix/>
          </a:blip>
          <a:srcRect/>
          <a:stretch/>
        </p:blipFill>
        <p:spPr>
          <a:xfrm>
            <a:off x="5887938" y="5508142"/>
            <a:ext cx="672039" cy="676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Picture 2" descr="Проверяется символ флажок | Бесплатно значок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3549" y="5654678"/>
            <a:ext cx="579679" cy="5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4693373" y="1157372"/>
            <a:ext cx="7343952" cy="3553514"/>
          </a:xfrm>
          <a:prstGeom prst="rect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67347" y="1157372"/>
            <a:ext cx="4389413" cy="3553514"/>
          </a:xfrm>
          <a:prstGeom prst="rect">
            <a:avLst/>
          </a:prstGeom>
          <a:solidFill>
            <a:srgbClr val="00B05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745349" y="1486083"/>
            <a:ext cx="323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39316" y="2473752"/>
            <a:ext cx="232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прихода в школу 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498" y="1981904"/>
            <a:ext cx="41795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в учебном  кабинете;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на этаже;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блоке школьного здания;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отдельном школьном здании;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06944" y="3123905"/>
            <a:ext cx="1706879" cy="612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дети не должны смешиваться </a:t>
            </a:r>
          </a:p>
          <a:p>
            <a:pPr algn="ctr">
              <a:lnSpc>
                <a:spcPct val="7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на переменах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829800" y="2926080"/>
            <a:ext cx="1706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324889" y="2962579"/>
            <a:ext cx="2668180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определенное место приема пищи класса</a:t>
            </a:r>
          </a:p>
          <a:p>
            <a:pPr>
              <a:lnSpc>
                <a:spcPct val="7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</a:rPr>
              <a:t>классы питаются на  расстоянии друг от друга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2268" y="3118115"/>
            <a:ext cx="2643609" cy="612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вход осуществляется</a:t>
            </a:r>
          </a:p>
          <a:p>
            <a:pPr algn="ctr">
              <a:lnSpc>
                <a:spcPct val="7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 через разные входные группы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76450" y="5283623"/>
            <a:ext cx="9715500" cy="873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выявлении заболевания – по решению Роспотребнадзора карантинные мероприятия в отношении класса/классов </a:t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организации в целом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5560"/>
            <a:ext cx="12192000" cy="46482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ОРГАНИЗАЦИОННЫЕ МЕРОПРИЯТИЯ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150125" y="546504"/>
            <a:ext cx="11887200" cy="546655"/>
            <a:chOff x="215900" y="811212"/>
            <a:chExt cx="4919980" cy="546655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15900" y="811212"/>
              <a:ext cx="4919980" cy="5466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15900" y="912408"/>
              <a:ext cx="49199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разобщение обучающихся</a:t>
              </a:r>
              <a:endPara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50125" y="1207935"/>
            <a:ext cx="4406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локализация классов: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22954" y="1392601"/>
            <a:ext cx="3240000" cy="54000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739315" y="2474522"/>
            <a:ext cx="2656562" cy="177473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7506944" y="2474522"/>
            <a:ext cx="1706878" cy="177473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9324889" y="2474522"/>
            <a:ext cx="2668180" cy="177473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7178764" y="2473752"/>
            <a:ext cx="232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666995" y="2473752"/>
            <a:ext cx="232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питания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Соединительная линия уступом 11"/>
          <p:cNvCxnSpPr>
            <a:stCxn id="3" idx="2"/>
            <a:endCxn id="45" idx="0"/>
          </p:cNvCxnSpPr>
          <p:nvPr/>
        </p:nvCxnSpPr>
        <p:spPr>
          <a:xfrm rot="16200000" flipH="1">
            <a:off x="8072379" y="2203175"/>
            <a:ext cx="541151" cy="1"/>
          </a:xfrm>
          <a:prstGeom prst="bentConnector3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>
            <a:stCxn id="3" idx="2"/>
            <a:endCxn id="39" idx="0"/>
          </p:cNvCxnSpPr>
          <p:nvPr/>
        </p:nvCxnSpPr>
        <p:spPr>
          <a:xfrm rot="5400000">
            <a:off x="6934315" y="1065882"/>
            <a:ext cx="541921" cy="2275358"/>
          </a:xfrm>
          <a:prstGeom prst="bentConnector3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>
            <a:stCxn id="3" idx="2"/>
            <a:endCxn id="46" idx="0"/>
          </p:cNvCxnSpPr>
          <p:nvPr/>
        </p:nvCxnSpPr>
        <p:spPr>
          <a:xfrm rot="16200000" flipH="1">
            <a:off x="9316495" y="959060"/>
            <a:ext cx="541151" cy="2488232"/>
          </a:xfrm>
          <a:prstGeom prst="bentConnector3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Восклицательный знак в круге | Бесплатно значок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498" y="5011234"/>
            <a:ext cx="1418094" cy="141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>
            <a:spLocks noChangeArrowheads="1"/>
          </p:cNvSpPr>
          <p:nvPr/>
        </p:nvSpPr>
        <p:spPr bwMode="auto">
          <a:xfrm>
            <a:off x="-2540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Нормативно-правовые документы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условиях распространения новой коронавирусной инфекции COVID-19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носка со стрелкой вверх 4"/>
          <p:cNvSpPr/>
          <p:nvPr/>
        </p:nvSpPr>
        <p:spPr>
          <a:xfrm>
            <a:off x="241300" y="533400"/>
            <a:ext cx="11696700" cy="1384299"/>
          </a:xfrm>
          <a:prstGeom prst="rect">
            <a:avLst/>
          </a:prstGeom>
          <a:solidFill>
            <a:srgbClr val="E6EEF9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128016" tIns="128016" rIns="128016" bIns="128016" spcCol="1270" anchor="ctr"/>
          <a:lstStyle/>
          <a:p>
            <a:pPr algn="just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Российской Федерации от 30.06.2020 г. № 16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санитарно-эпидемиологических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 СП 3.1/2.4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3598-20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коронавирусной инфекции (COVID-19)"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(далее Постановление №16)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Прямоугольник 15"/>
          <p:cNvSpPr>
            <a:spLocks noChangeArrowheads="1"/>
          </p:cNvSpPr>
          <p:nvPr/>
        </p:nvSpPr>
        <p:spPr bwMode="auto">
          <a:xfrm>
            <a:off x="228600" y="2070100"/>
            <a:ext cx="11684000" cy="923925"/>
          </a:xfrm>
          <a:prstGeom prst="rect">
            <a:avLst/>
          </a:prstGeom>
          <a:solidFill>
            <a:srgbClr val="E6EEF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Федеральная служба по надзору в сфере защиты прав потребителей и благополучия человека от 08.05.2020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02-8900-2020-24 "Методические рекомендации по организации по организации работы образовательных организаций"; от 12 мая 2020 г. № 02/9060-2020-24 </a:t>
            </a:r>
          </a:p>
        </p:txBody>
      </p:sp>
      <p:sp>
        <p:nvSpPr>
          <p:cNvPr id="3085" name="Прямоугольник 17"/>
          <p:cNvSpPr>
            <a:spLocks noChangeArrowheads="1"/>
          </p:cNvSpPr>
          <p:nvPr/>
        </p:nvSpPr>
        <p:spPr bwMode="auto">
          <a:xfrm>
            <a:off x="241300" y="3200400"/>
            <a:ext cx="11664950" cy="923330"/>
          </a:xfrm>
          <a:prstGeom prst="rect">
            <a:avLst/>
          </a:prstGeom>
          <a:solidFill>
            <a:srgbClr val="E6EEF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Российской Федерации от 13.07.2020  № 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мероприятиях по профилактике гриппа и острых респираторных вирусных инфекций, в том числе новой коронавирусной инфекции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(COVID-19)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эпидемическом сезоне 2020-2021 годов"</a:t>
            </a:r>
          </a:p>
        </p:txBody>
      </p:sp>
      <p:sp>
        <p:nvSpPr>
          <p:cNvPr id="16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7"/>
          <p:cNvSpPr>
            <a:spLocks noChangeArrowheads="1"/>
          </p:cNvSpPr>
          <p:nvPr/>
        </p:nvSpPr>
        <p:spPr bwMode="auto">
          <a:xfrm>
            <a:off x="215900" y="4851400"/>
            <a:ext cx="117983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условиях распространения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COVID-19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санитарные правила применяются в дополнение к обязательным требованиям, установленным для Организаций  государственными санитарно-эпидемиологическими правилами и гигиеническими нормативами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Левая фигурная скобка 19"/>
          <p:cNvSpPr/>
          <p:nvPr/>
        </p:nvSpPr>
        <p:spPr>
          <a:xfrm rot="16200000">
            <a:off x="5962650" y="-1441450"/>
            <a:ext cx="330200" cy="117729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65133" y="37907"/>
            <a:ext cx="12309566" cy="32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15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НОРМАТИВНО-ПРАВОВЫЕ ДОКУМЕНТЫ В УСЛОВИЯХ РАСПРОСТРАНЕНИЯ НОВОЙ КОРОНАВИРУСНОЙ ИНФЕКЦИИ COVID-19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197" y="3481256"/>
            <a:ext cx="113004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/>
              <a:t>Федеральный государственный образовательный стандарт начального общего образования, </a:t>
            </a:r>
            <a:r>
              <a:rPr lang="ru-RU" sz="1600" dirty="0" smtClean="0"/>
              <a:t>утвержден</a:t>
            </a:r>
          </a:p>
          <a:p>
            <a:pPr algn="just"/>
            <a:r>
              <a:rPr lang="ru-RU" sz="1600" dirty="0" smtClean="0"/>
              <a:t>Приказом Министерства образования и науки Российской Федерации от 6 октября 2009 г. № 373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Федеральный государственный образовательный стандарт основного общего образования, </a:t>
            </a:r>
            <a:r>
              <a:rPr lang="ru-RU" sz="1600" dirty="0" smtClean="0"/>
              <a:t>утвержден</a:t>
            </a:r>
          </a:p>
          <a:p>
            <a:pPr algn="just"/>
            <a:r>
              <a:rPr lang="ru-RU" sz="1600" dirty="0" smtClean="0"/>
              <a:t>Приказом Министерства образования и науки Российской Федерации от 17 декабря 2010 г. № 1897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Федеральный государственный образовательный стандарт среднего общего образования,</a:t>
            </a:r>
            <a:r>
              <a:rPr lang="ru-RU" sz="1600" dirty="0" smtClean="0"/>
              <a:t> утвержден приказом Министерства образования и науки Российской Федерации от 17 мая 2012 г. № 413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437" y="613592"/>
            <a:ext cx="11163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b="1" dirty="0" smtClean="0"/>
              <a:t>Федеральный закон "Об образовании в Российской Федерации" от 29.12.2012 № 273-ФЗ</a:t>
            </a:r>
          </a:p>
          <a:p>
            <a:pPr algn="just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200297" y="903787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60292" y="4275637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0" y="1958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НОРМАТИВНАЯ БАЗА ОСУЩЕСТВЛЕНИЯ ОБРАЗОВАТЕЛЬНОЙ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94582" y="2340157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58435" y="2019254"/>
            <a:ext cx="1125855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Порядок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образования, </a:t>
            </a:r>
            <a:r>
              <a:rPr lang="ru-RU" sz="1600" dirty="0" smtClean="0"/>
              <a:t>утвержденный</a:t>
            </a:r>
            <a:r>
              <a:rPr lang="ru-RU" sz="1600" b="1" dirty="0" smtClean="0"/>
              <a:t> </a:t>
            </a:r>
            <a:r>
              <a:rPr lang="ru-RU" sz="1600" dirty="0" smtClean="0"/>
              <a:t>приказом Министерства образования и науки Российской Федерации от 30 августа 2013 г. № 1015</a:t>
            </a:r>
          </a:p>
          <a:p>
            <a:pPr algn="just"/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12" name="Левая фигурная скобка 11"/>
          <p:cNvSpPr/>
          <p:nvPr/>
        </p:nvSpPr>
        <p:spPr>
          <a:xfrm rot="16200000">
            <a:off x="6049600" y="24629"/>
            <a:ext cx="238125" cy="113919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62272" y="5919656"/>
            <a:ext cx="11300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полномочия образовательной организации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4520" y="675640"/>
            <a:ext cx="11282680" cy="665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Решение оперативного штаба Волгоградской области (протокол № 115 от 19 августа 2020 года):</a:t>
            </a:r>
          </a:p>
          <a:p>
            <a:r>
              <a:rPr lang="ru-RU" dirty="0" smtClean="0"/>
              <a:t>с 1 сентября 2020 г. возобновляют деятельность образовательные организации Волгоградской области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0060" y="4632960"/>
            <a:ext cx="11300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 сентября рекомендуется провести:</a:t>
            </a:r>
          </a:p>
          <a:p>
            <a:pPr>
              <a:buFontTx/>
              <a:buChar char="-"/>
            </a:pPr>
            <a:r>
              <a:rPr lang="ru-RU" dirty="0" smtClean="0"/>
              <a:t> Урок знаний; </a:t>
            </a:r>
          </a:p>
          <a:p>
            <a:pPr>
              <a:buFontTx/>
              <a:buChar char="-"/>
            </a:pPr>
            <a:r>
              <a:rPr lang="ru-RU" dirty="0" smtClean="0"/>
              <a:t> Урок, посвященный 75-летию Победы в Великой Отечественной войне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smtClean="0"/>
              <a:t>Год памяти  и славы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Урок безопасности.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5204" y="1308100"/>
            <a:ext cx="116256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Внимание! </a:t>
            </a:r>
          </a:p>
          <a:p>
            <a:pPr algn="just"/>
            <a:r>
              <a:rPr lang="ru-RU" dirty="0" smtClean="0"/>
              <a:t>П.1.4 Постановления № 16:</a:t>
            </a:r>
          </a:p>
          <a:p>
            <a:pPr algn="just"/>
            <a:r>
              <a:rPr lang="ru-RU" dirty="0" smtClean="0"/>
              <a:t>образовательная организация обязана не позднее </a:t>
            </a:r>
            <a:r>
              <a:rPr lang="ru-RU" b="1" dirty="0" smtClean="0">
                <a:solidFill>
                  <a:srgbClr val="FF0000"/>
                </a:solidFill>
              </a:rPr>
              <a:t>чем за 1 рабочий день уведомить </a:t>
            </a:r>
            <a:r>
              <a:rPr lang="ru-RU" dirty="0" smtClean="0"/>
              <a:t>территориальный </a:t>
            </a:r>
          </a:p>
          <a:p>
            <a:pPr algn="just"/>
            <a:r>
              <a:rPr lang="ru-RU" dirty="0" smtClean="0"/>
              <a:t>орган     Роспотребнадзора о планируемых сроках открытия; информировать родителей о режиме </a:t>
            </a:r>
          </a:p>
          <a:p>
            <a:pPr algn="just"/>
            <a:r>
              <a:rPr lang="ru-RU" dirty="0" smtClean="0"/>
              <a:t>функционирования Организации в условиях распространения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COVID-19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27660" y="1760220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04800" y="2933700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1500" y="2819400"/>
            <a:ext cx="11393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П.2.3 (1 абзац) Постановления №16:</a:t>
            </a:r>
          </a:p>
          <a:p>
            <a:r>
              <a:rPr lang="ru-RU" dirty="0" smtClean="0"/>
              <a:t>непосредственно перед началом функционирования Организации произвести уборку всех помещений </a:t>
            </a:r>
          </a:p>
          <a:p>
            <a:r>
              <a:rPr lang="ru-RU" dirty="0" smtClean="0"/>
              <a:t>с применением </a:t>
            </a:r>
            <a:r>
              <a:rPr lang="ru-RU" b="1" dirty="0" smtClean="0">
                <a:solidFill>
                  <a:srgbClr val="FF0000"/>
                </a:solidFill>
              </a:rPr>
              <a:t>моющих и дезинфицирующих </a:t>
            </a:r>
            <a:r>
              <a:rPr lang="ru-RU" dirty="0" smtClean="0"/>
              <a:t>средств и </a:t>
            </a:r>
            <a:r>
              <a:rPr lang="ru-RU" b="1" dirty="0" smtClean="0">
                <a:solidFill>
                  <a:srgbClr val="FF0000"/>
                </a:solidFill>
              </a:rPr>
              <a:t>очисткой вентиляционных решеток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335280" y="3970020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04800" y="739140"/>
            <a:ext cx="213360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12420" y="2948940"/>
            <a:ext cx="21336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23900" y="4061460"/>
            <a:ext cx="10549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Празднование дня знаний без проведения линеек, иных массовых мероприятий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528060" y="4610100"/>
            <a:ext cx="213360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973" y="12422"/>
            <a:ext cx="11991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ВОЗОБНОВЛЕНИЕ ДЕЯТЕЛЬНОСТИ ОБРАЗОВАТЕЛЬНЫХ ОРГАНИЗАЦИЙ С 1 СЕНТЯБРЯ 2020 Г.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6300" y="739140"/>
            <a:ext cx="9829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 3.2. Постановления №16: Закрепить за каждым классом отдельный учебный кабинет…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2911" y="1242060"/>
            <a:ext cx="12150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СанПиН</a:t>
            </a:r>
            <a:r>
              <a:rPr lang="ru-RU" dirty="0" smtClean="0"/>
              <a:t> 2.4.2.2821-10 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smtClean="0"/>
              <a:t>помещение должно определяться из расчета </a:t>
            </a:r>
            <a:r>
              <a:rPr lang="ru-RU" b="1" dirty="0" smtClean="0">
                <a:solidFill>
                  <a:srgbClr val="FF0000"/>
                </a:solidFill>
              </a:rPr>
              <a:t>не менее 2,5 кв.м на1 обучающегося</a:t>
            </a:r>
            <a:r>
              <a:rPr lang="ru-RU" dirty="0" smtClean="0"/>
              <a:t>..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5569458" y="1479042"/>
            <a:ext cx="214884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29640" y="1874520"/>
            <a:ext cx="979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 необходимости пересмотреть комплектование классов и нагрузку педагогов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222123" y="601980"/>
            <a:ext cx="297942" cy="6172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197358" y="2509646"/>
            <a:ext cx="336042" cy="70027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81025" y="2354580"/>
            <a:ext cx="114204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Рекомендации:</a:t>
            </a:r>
          </a:p>
          <a:p>
            <a:pPr algn="just">
              <a:buFontTx/>
              <a:buChar char="-"/>
            </a:pPr>
            <a:r>
              <a:rPr lang="ru-RU" dirty="0" smtClean="0"/>
              <a:t> с целью минимизации контактов обучающихся распределить равномерно обучение по сменам, </a:t>
            </a:r>
            <a:br>
              <a:rPr lang="ru-RU" dirty="0" smtClean="0"/>
            </a:br>
            <a:r>
              <a:rPr lang="ru-RU" dirty="0" smtClean="0"/>
              <a:t>при возможности по зданиям ( с учетом требований к сменности СанПиН2.4.2.2821-10);</a:t>
            </a:r>
          </a:p>
          <a:p>
            <a:pPr algn="just"/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 с учетом конструктивных особенностей здания (-</a:t>
            </a:r>
            <a:r>
              <a:rPr lang="ru-RU" dirty="0" err="1" smtClean="0"/>
              <a:t>ий</a:t>
            </a:r>
            <a:r>
              <a:rPr lang="ru-RU" dirty="0" smtClean="0"/>
              <a:t>) закрепить обучение начальной, основной, старшей </a:t>
            </a:r>
          </a:p>
          <a:p>
            <a:pPr algn="just"/>
            <a:r>
              <a:rPr lang="ru-RU" dirty="0" smtClean="0"/>
              <a:t>школы в отдельных зданиях, блоках, на отдельных этажах;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- предусмотреть несколько входов в здание при начале занятий смены, выход из них по окончании </a:t>
            </a:r>
          </a:p>
          <a:p>
            <a:pPr algn="just"/>
            <a:r>
              <a:rPr lang="ru-RU" dirty="0" smtClean="0"/>
              <a:t>обучения;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22" name="Правая фигурная скобка 21"/>
          <p:cNvSpPr/>
          <p:nvPr/>
        </p:nvSpPr>
        <p:spPr>
          <a:xfrm rot="5400000">
            <a:off x="6013132" y="-416241"/>
            <a:ext cx="394335" cy="11696700"/>
          </a:xfrm>
          <a:prstGeom prst="rightBrac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476500" y="5775960"/>
            <a:ext cx="7064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Разработать организационную схему функционирования ОО,</a:t>
            </a:r>
          </a:p>
          <a:p>
            <a:r>
              <a:rPr lang="ru-RU" dirty="0" smtClean="0"/>
              <a:t> довести ее до сведения сотрудников, родителей, обучающихся</a:t>
            </a:r>
            <a:endParaRPr lang="ru-RU" dirty="0"/>
          </a:p>
        </p:txBody>
      </p:sp>
      <p:sp>
        <p:nvSpPr>
          <p:cNvPr id="13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436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ПОДГОТОВКА К НАЧАЛУ ОБРАЗОВАТЕЛЬНОЙ ДЕЯТЕЛЬНОСТИ. ОРГАНИЗАЦИОННЫЕ МЕРОПРИЯТИЯ.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5780" y="678180"/>
            <a:ext cx="115138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П.3.2.(2 абзац) Постановления № 16 </a:t>
            </a:r>
          </a:p>
          <a:p>
            <a:r>
              <a:rPr lang="ru-RU" dirty="0" smtClean="0"/>
              <a:t>работа ОО должна осуществляться работа по </a:t>
            </a:r>
            <a:r>
              <a:rPr lang="ru-RU" sz="2000" b="1" dirty="0" smtClean="0">
                <a:solidFill>
                  <a:srgbClr val="FF0000"/>
                </a:solidFill>
              </a:rPr>
              <a:t>специально</a:t>
            </a:r>
            <a:r>
              <a:rPr lang="ru-RU" dirty="0" smtClean="0"/>
              <a:t> разработанному </a:t>
            </a:r>
            <a:r>
              <a:rPr lang="ru-RU" sz="2000" b="1" dirty="0" smtClean="0">
                <a:solidFill>
                  <a:srgbClr val="FF0000"/>
                </a:solidFill>
              </a:rPr>
              <a:t>расписанию</a:t>
            </a:r>
            <a:r>
              <a:rPr lang="ru-RU" dirty="0" smtClean="0"/>
              <a:t> (графику) уроков, </a:t>
            </a:r>
            <a:r>
              <a:rPr lang="ru-RU" sz="2000" b="1" dirty="0" smtClean="0">
                <a:solidFill>
                  <a:srgbClr val="FF0000"/>
                </a:solidFill>
              </a:rPr>
              <a:t>перемен</a:t>
            </a:r>
            <a:r>
              <a:rPr lang="ru-RU" dirty="0" smtClean="0"/>
              <a:t>, составленному с целью минимизации контактов обучающихся (в том числе сокращения их количества во время проведения термометрии, </a:t>
            </a:r>
            <a:r>
              <a:rPr lang="ru-RU" sz="2000" b="1" dirty="0" smtClean="0">
                <a:solidFill>
                  <a:srgbClr val="FF0000"/>
                </a:solidFill>
              </a:rPr>
              <a:t>приема пищи в столовой);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97358" y="77724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77165" y="2851785"/>
            <a:ext cx="232410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34477" y="2640330"/>
            <a:ext cx="11557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Рекомендации: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проводить на свежем воздухе уроки физической культуры, по возможности и уроки по другим предметам;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19125" y="3305175"/>
            <a:ext cx="11572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 дополнительные занятия, факультативы, внеурочную деятельность и т.д. – в дистанционном режиме, </a:t>
            </a:r>
          </a:p>
          <a:p>
            <a:r>
              <a:rPr lang="ru-RU" dirty="0" smtClean="0"/>
              <a:t>в каникулярный период;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222123" y="3428999"/>
            <a:ext cx="196977" cy="47625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28650" y="3981450"/>
            <a:ext cx="11715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рассмотреть опыт работы ОО с триместровым календарным учебным графиком (равные отрезки учебных</a:t>
            </a:r>
          </a:p>
          <a:p>
            <a:r>
              <a:rPr lang="ru-RU" dirty="0" smtClean="0"/>
              <a:t>периодов);   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197358" y="4112895"/>
            <a:ext cx="2598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03073" y="4909185"/>
            <a:ext cx="225552" cy="4533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02749" y="4796790"/>
            <a:ext cx="11051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При необходимости по заявлению родителей в соответствии с Законом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smtClean="0">
                <a:solidFill>
                  <a:srgbClr val="FF0000"/>
                </a:solidFill>
              </a:rPr>
              <a:t>Об образовании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 Российской Федерации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переводить обучающихся на </a:t>
            </a:r>
            <a:r>
              <a:rPr lang="ru-RU" dirty="0" err="1" smtClean="0"/>
              <a:t>очно-заочную</a:t>
            </a:r>
            <a:r>
              <a:rPr lang="ru-RU" dirty="0" smtClean="0"/>
              <a:t>, заочную форму обучения;  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" y="1937385"/>
            <a:ext cx="11149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Исключить объединение </a:t>
            </a:r>
            <a:r>
              <a:rPr lang="ru-RU" dirty="0" smtClean="0"/>
              <a:t>обучающихся и воспитанников из разных классов (групп) </a:t>
            </a:r>
            <a:r>
              <a:rPr lang="ru-RU" b="1" dirty="0" smtClean="0">
                <a:solidFill>
                  <a:srgbClr val="FF0000"/>
                </a:solidFill>
              </a:rPr>
              <a:t>в одну группу продленного дня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41173" y="5623560"/>
            <a:ext cx="225552" cy="4533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38175" y="5673090"/>
            <a:ext cx="11372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Информировать родителей </a:t>
            </a:r>
            <a:r>
              <a:rPr lang="ru-RU" dirty="0" smtClean="0"/>
              <a:t>о возможной организации индивидуальной и (или) групповой работы </a:t>
            </a:r>
            <a:br>
              <a:rPr lang="ru-RU" dirty="0" smtClean="0"/>
            </a:br>
            <a:r>
              <a:rPr lang="ru-RU" dirty="0" smtClean="0"/>
              <a:t>с обучающимися, в том числе с применением электронных средств обучения и дистанционных технологий обучения.  </a:t>
            </a:r>
            <a:endParaRPr lang="ru-RU" dirty="0"/>
          </a:p>
        </p:txBody>
      </p:sp>
      <p:sp>
        <p:nvSpPr>
          <p:cNvPr id="20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07000"/>
              </a:lnSpc>
              <a:defRPr/>
            </a:pPr>
            <a:endParaRPr lang="ru-RU" sz="15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71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НЕКОТОРЫЕ ОСОБЕННОСТИ РЕЖИМА РАБОТЫ ОО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AutoShape 21" descr="Akciya_Net_nenavisti_i_vrazhde-800x600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042" name="AutoShape 23" descr="Akciya_Net_nenavisti_i_vrazhde-800x600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3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altLang="ru-RU" dirty="0">
              <a:latin typeface="Calibri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0"/>
            <a:ext cx="12192000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ОБЩИЕ САНИТАРНО-ЭПИДЕМИОЛОГИЧЕСКИЕ ТРЕБОВАНИЯ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762750" y="4273550"/>
            <a:ext cx="2301875" cy="755650"/>
          </a:xfrm>
          <a:prstGeom prst="roundRect">
            <a:avLst/>
          </a:prstGeom>
          <a:noFill/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11480" y="815816"/>
            <a:ext cx="647509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П.3.2.(6 абзац) Постановления № 16 </a:t>
            </a:r>
          </a:p>
          <a:p>
            <a:pPr algn="just"/>
            <a:r>
              <a:rPr lang="ru-RU" dirty="0" smtClean="0"/>
              <a:t>регулярное обеззараживание воздуха с использованием оборудования по обеззараживанию воздуха и проветривание помещений в соответствии с графиком учебного, тренировочного, иных организационных процессов и режима работы ОО</a:t>
            </a:r>
          </a:p>
          <a:p>
            <a:endParaRPr lang="ru-RU" dirty="0" smtClean="0"/>
          </a:p>
          <a:p>
            <a:r>
              <a:rPr lang="ru-RU" dirty="0" smtClean="0"/>
              <a:t>- стационарный рециркулятор в каждом кабинете;</a:t>
            </a:r>
          </a:p>
          <a:p>
            <a:r>
              <a:rPr lang="ru-RU" dirty="0" smtClean="0"/>
              <a:t>- передвижной рециркулятор на несколько кабинетов;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" y="4949190"/>
            <a:ext cx="585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График обеззараживания </a:t>
            </a:r>
            <a:r>
              <a:rPr lang="ru-RU" dirty="0" smtClean="0"/>
              <a:t>в каждом кабинете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00076" y="3817620"/>
            <a:ext cx="6032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Инструктаж</a:t>
            </a:r>
            <a:r>
              <a:rPr lang="ru-RU" dirty="0" smtClean="0"/>
              <a:t> о правилах эксплуатации приборов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" y="4269105"/>
            <a:ext cx="5505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Соблюдение</a:t>
            </a:r>
            <a:r>
              <a:rPr lang="ru-RU" dirty="0" smtClean="0"/>
              <a:t> мер противопожарной безопасности </a:t>
            </a:r>
            <a:endParaRPr lang="ru-RU" dirty="0"/>
          </a:p>
        </p:txBody>
      </p:sp>
      <p:pic>
        <p:nvPicPr>
          <p:cNvPr id="1026" name="Picture 2" descr="C:\Users\N_Zykova\Desktop\IMG-20200820-WA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5650" y="2333624"/>
            <a:ext cx="4543425" cy="3457575"/>
          </a:xfrm>
          <a:prstGeom prst="rect">
            <a:avLst/>
          </a:prstGeom>
          <a:noFill/>
        </p:spPr>
      </p:pic>
      <p:sp>
        <p:nvSpPr>
          <p:cNvPr id="13" name="Стрелка вправо 12"/>
          <p:cNvSpPr/>
          <p:nvPr/>
        </p:nvSpPr>
        <p:spPr>
          <a:xfrm>
            <a:off x="178308" y="113919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16408" y="382524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87833" y="4349115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97358" y="4844415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AutoShape 21" descr="Akciya_Net_nenavisti_i_vrazhde-800x600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042" name="AutoShape 23" descr="Akciya_Net_nenavisti_i_vrazhde-800x600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3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altLang="ru-RU" dirty="0">
              <a:latin typeface="Calibri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0"/>
            <a:ext cx="12192000" cy="367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ЕЖЕДНЕВНЫЙ КОНТРОЛЬ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762750" y="4273550"/>
            <a:ext cx="2301875" cy="755650"/>
          </a:xfrm>
          <a:prstGeom prst="roundRect">
            <a:avLst/>
          </a:prstGeom>
          <a:noFill/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2924" y="815816"/>
            <a:ext cx="98012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организация ежедневных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smtClean="0">
                <a:solidFill>
                  <a:srgbClr val="FF0000"/>
                </a:solidFill>
              </a:rPr>
              <a:t>утренних фильтров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на каждом входе в здание для обучающихся и сотрудников с обязательной термометрией и недопущением скопления обучающихся при входе;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исключить</a:t>
            </a:r>
            <a:r>
              <a:rPr lang="ru-RU" dirty="0" smtClean="0"/>
              <a:t> допуск к работе  лиц с признаками респираторных заболеваний;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23874" y="4453890"/>
            <a:ext cx="98964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администрациями образовательных организаций  </a:t>
            </a:r>
            <a:r>
              <a:rPr lang="ru-RU" b="1" dirty="0" smtClean="0">
                <a:solidFill>
                  <a:srgbClr val="FF0000"/>
                </a:solidFill>
              </a:rPr>
              <a:t>организуются мероприятия разъяснительного характера</a:t>
            </a:r>
            <a:r>
              <a:rPr lang="ru-RU" dirty="0" smtClean="0"/>
              <a:t> для всех участников образовательного процесса (персонал, родители (законные представители0, обучающиеся) о мерах сохранения здоровья, о мерах профилактики и снижения рисков распространения новой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инфекции (</a:t>
            </a:r>
            <a:r>
              <a:rPr lang="en-US" dirty="0" smtClean="0"/>
              <a:t>COVID-</a:t>
            </a:r>
            <a:r>
              <a:rPr lang="ru-RU" dirty="0" smtClean="0"/>
              <a:t>19).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61976" y="2712720"/>
            <a:ext cx="603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1" y="2621280"/>
            <a:ext cx="10010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посещение школы детьми, перенесшим заболевание, и (или) в случае, если ребенок был </a:t>
            </a:r>
            <a:br>
              <a:rPr lang="ru-RU" dirty="0" smtClean="0"/>
            </a:br>
            <a:r>
              <a:rPr lang="ru-RU" dirty="0" smtClean="0"/>
              <a:t>в контакте с больным </a:t>
            </a:r>
            <a:r>
              <a:rPr lang="en-US" dirty="0" smtClean="0"/>
              <a:t>COVID-</a:t>
            </a:r>
            <a:r>
              <a:rPr lang="ru-RU" dirty="0" smtClean="0"/>
              <a:t>19, допускается только </a:t>
            </a:r>
            <a:r>
              <a:rPr lang="ru-RU" b="1" dirty="0" smtClean="0">
                <a:solidFill>
                  <a:srgbClr val="FF0000"/>
                </a:solidFill>
              </a:rPr>
              <a:t>при наличии медицинского заключения врача</a:t>
            </a:r>
            <a:r>
              <a:rPr lang="ru-RU" dirty="0" smtClean="0"/>
              <a:t> об отсутствии медицинских противопоказаний для пребывания в школе;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178308" y="113919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49733" y="197739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30683" y="277749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49733" y="4396740"/>
            <a:ext cx="297942" cy="401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4"/>
          <p:cNvSpPr>
            <a:spLocks noChangeArrowheads="1"/>
          </p:cNvSpPr>
          <p:nvPr/>
        </p:nvSpPr>
        <p:spPr bwMode="auto">
          <a:xfrm>
            <a:off x="0" y="0"/>
            <a:ext cx="12192000" cy="393700"/>
          </a:xfrm>
          <a:prstGeom prst="rect">
            <a:avLst/>
          </a:prstGeom>
          <a:blipFill dpi="0" rotWithShape="1">
            <a:blip r:embed="rId2" cstate="print">
              <a:lum bright="-12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altLang="ru-RU" dirty="0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ДОПОЛНИТЕЛЬНЫЕ МЕРЫ К ВНЕДРЕНИЮ В НОВОМ УЧЕБНОМ ГОДУ </a:t>
            </a:r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 cstate="print"/>
          <a:srcRect l="2708" t="3810" r="3229" b="43150"/>
          <a:stretch>
            <a:fillRect/>
          </a:stretch>
        </p:blipFill>
        <p:spPr bwMode="auto">
          <a:xfrm>
            <a:off x="330200" y="660400"/>
            <a:ext cx="114681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3677</TotalTime>
  <Words>972</Words>
  <Application>Microsoft Office PowerPoint</Application>
  <PresentationFormat>Произвольный</PresentationFormat>
  <Paragraphs>133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КОНТРОЛЬ ЗДОРОВЬЯ</vt:lpstr>
      <vt:lpstr>ОРГАНИЗАЦИОННЫЕ МЕРОПРИЯТИЯ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Карасев</dc:creator>
  <cp:lastModifiedBy>L_Savina</cp:lastModifiedBy>
  <cp:revision>584</cp:revision>
  <dcterms:created xsi:type="dcterms:W3CDTF">2018-06-01T09:19:56Z</dcterms:created>
  <dcterms:modified xsi:type="dcterms:W3CDTF">2020-08-26T08:26:41Z</dcterms:modified>
</cp:coreProperties>
</file>